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68" r:id="rId4"/>
    <p:sldId id="272" r:id="rId5"/>
    <p:sldId id="274" r:id="rId6"/>
    <p:sldId id="275" r:id="rId7"/>
    <p:sldId id="277" r:id="rId8"/>
    <p:sldId id="276" r:id="rId9"/>
    <p:sldId id="266" r:id="rId10"/>
  </p:sldIdLst>
  <p:sldSz cx="24384000" cy="13716000"/>
  <p:notesSz cx="6858000" cy="9144000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74" y="-13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1E1074-85AB-40EC-99C5-F914B65FC37E}" type="doc">
      <dgm:prSet loTypeId="urn:microsoft.com/office/officeart/2005/8/layout/gear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EC3D6DC-73F7-45BB-A47E-33BE3496BFDB}">
      <dgm:prSet phldrT="[Text]" custT="1"/>
      <dgm:spPr/>
      <dgm:t>
        <a:bodyPr/>
        <a:lstStyle/>
        <a:p>
          <a:r>
            <a:rPr lang="en-US" sz="2800" dirty="0" smtClean="0"/>
            <a:t>Delivery Location </a:t>
          </a:r>
          <a:endParaRPr lang="en-US" sz="2800" dirty="0"/>
        </a:p>
      </dgm:t>
    </dgm:pt>
    <dgm:pt modelId="{F56CD0EB-17EB-4EC2-81D4-080C7EA03495}" type="parTrans" cxnId="{88E8ABB1-DFD2-483C-814A-C9AAEDF2A85B}">
      <dgm:prSet/>
      <dgm:spPr/>
      <dgm:t>
        <a:bodyPr/>
        <a:lstStyle/>
        <a:p>
          <a:endParaRPr lang="en-US"/>
        </a:p>
      </dgm:t>
    </dgm:pt>
    <dgm:pt modelId="{51007777-F135-453B-AFA8-E30F9AA01592}" type="sibTrans" cxnId="{88E8ABB1-DFD2-483C-814A-C9AAEDF2A85B}">
      <dgm:prSet/>
      <dgm:spPr/>
      <dgm:t>
        <a:bodyPr/>
        <a:lstStyle/>
        <a:p>
          <a:endParaRPr lang="en-US"/>
        </a:p>
      </dgm:t>
    </dgm:pt>
    <dgm:pt modelId="{038EE6E1-C9EB-4B51-8847-5F994C06EEFD}" type="pres">
      <dgm:prSet presAssocID="{221E1074-85AB-40EC-99C5-F914B65FC37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F3348E-9C12-4DEC-9CDE-DC6A99A9271E}" type="pres">
      <dgm:prSet presAssocID="{AEC3D6DC-73F7-45BB-A47E-33BE3496BFDB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EB125-C5B4-4C2B-B3D8-82FDEF49FDD6}" type="pres">
      <dgm:prSet presAssocID="{AEC3D6DC-73F7-45BB-A47E-33BE3496BFDB}" presName="gear1srcNode" presStyleLbl="node1" presStyleIdx="0" presStyleCnt="1"/>
      <dgm:spPr/>
      <dgm:t>
        <a:bodyPr/>
        <a:lstStyle/>
        <a:p>
          <a:endParaRPr lang="en-US"/>
        </a:p>
      </dgm:t>
    </dgm:pt>
    <dgm:pt modelId="{99D0DF75-775D-4AD1-BA79-BBE13588F4A5}" type="pres">
      <dgm:prSet presAssocID="{AEC3D6DC-73F7-45BB-A47E-33BE3496BFDB}" presName="gear1dstNode" presStyleLbl="node1" presStyleIdx="0" presStyleCnt="1"/>
      <dgm:spPr/>
      <dgm:t>
        <a:bodyPr/>
        <a:lstStyle/>
        <a:p>
          <a:endParaRPr lang="en-US"/>
        </a:p>
      </dgm:t>
    </dgm:pt>
    <dgm:pt modelId="{C8493DB6-C670-46FF-A525-2C0A6314E5B0}" type="pres">
      <dgm:prSet presAssocID="{51007777-F135-453B-AFA8-E30F9AA01592}" presName="connector1" presStyleLbl="sibTrans2D1" presStyleIdx="0" presStyleCnt="1" custAng="3760954" custLinFactNeighborX="-7047" custLinFactNeighborY="12384"/>
      <dgm:spPr/>
      <dgm:t>
        <a:bodyPr/>
        <a:lstStyle/>
        <a:p>
          <a:endParaRPr lang="en-US"/>
        </a:p>
      </dgm:t>
    </dgm:pt>
  </dgm:ptLst>
  <dgm:cxnLst>
    <dgm:cxn modelId="{9F4A9CB8-DE1C-4D4E-BA13-9CE0823A2E3B}" type="presOf" srcId="{AEC3D6DC-73F7-45BB-A47E-33BE3496BFDB}" destId="{0E9EB125-C5B4-4C2B-B3D8-82FDEF49FDD6}" srcOrd="1" destOrd="0" presId="urn:microsoft.com/office/officeart/2005/8/layout/gear1"/>
    <dgm:cxn modelId="{D8FEF4AC-6200-4664-A2F9-371A9AD38017}" type="presOf" srcId="{221E1074-85AB-40EC-99C5-F914B65FC37E}" destId="{038EE6E1-C9EB-4B51-8847-5F994C06EEFD}" srcOrd="0" destOrd="0" presId="urn:microsoft.com/office/officeart/2005/8/layout/gear1"/>
    <dgm:cxn modelId="{0696A1B4-DFB7-492A-8D14-B481064D9D0D}" type="presOf" srcId="{AEC3D6DC-73F7-45BB-A47E-33BE3496BFDB}" destId="{99D0DF75-775D-4AD1-BA79-BBE13588F4A5}" srcOrd="2" destOrd="0" presId="urn:microsoft.com/office/officeart/2005/8/layout/gear1"/>
    <dgm:cxn modelId="{88E8ABB1-DFD2-483C-814A-C9AAEDF2A85B}" srcId="{221E1074-85AB-40EC-99C5-F914B65FC37E}" destId="{AEC3D6DC-73F7-45BB-A47E-33BE3496BFDB}" srcOrd="0" destOrd="0" parTransId="{F56CD0EB-17EB-4EC2-81D4-080C7EA03495}" sibTransId="{51007777-F135-453B-AFA8-E30F9AA01592}"/>
    <dgm:cxn modelId="{BEED046D-6FD5-4F5C-A152-0F319261F1C0}" type="presOf" srcId="{AEC3D6DC-73F7-45BB-A47E-33BE3496BFDB}" destId="{B4F3348E-9C12-4DEC-9CDE-DC6A99A9271E}" srcOrd="0" destOrd="0" presId="urn:microsoft.com/office/officeart/2005/8/layout/gear1"/>
    <dgm:cxn modelId="{63EFCC84-8C05-4964-941A-32A213DE87E4}" type="presOf" srcId="{51007777-F135-453B-AFA8-E30F9AA01592}" destId="{C8493DB6-C670-46FF-A525-2C0A6314E5B0}" srcOrd="0" destOrd="0" presId="urn:microsoft.com/office/officeart/2005/8/layout/gear1"/>
    <dgm:cxn modelId="{180AEAE7-6A0E-4DD4-AAC9-F4A0F8B592C9}" type="presParOf" srcId="{038EE6E1-C9EB-4B51-8847-5F994C06EEFD}" destId="{B4F3348E-9C12-4DEC-9CDE-DC6A99A9271E}" srcOrd="0" destOrd="0" presId="urn:microsoft.com/office/officeart/2005/8/layout/gear1"/>
    <dgm:cxn modelId="{C88097F7-6A6C-4A09-A33C-65B67ADF1A10}" type="presParOf" srcId="{038EE6E1-C9EB-4B51-8847-5F994C06EEFD}" destId="{0E9EB125-C5B4-4C2B-B3D8-82FDEF49FDD6}" srcOrd="1" destOrd="0" presId="urn:microsoft.com/office/officeart/2005/8/layout/gear1"/>
    <dgm:cxn modelId="{F4DC8CF2-6764-4B94-8B3E-A713F4DAF68E}" type="presParOf" srcId="{038EE6E1-C9EB-4B51-8847-5F994C06EEFD}" destId="{99D0DF75-775D-4AD1-BA79-BBE13588F4A5}" srcOrd="2" destOrd="0" presId="urn:microsoft.com/office/officeart/2005/8/layout/gear1"/>
    <dgm:cxn modelId="{1B26DD07-3314-4CAB-84F7-DFC9A0BD497C}" type="presParOf" srcId="{038EE6E1-C9EB-4B51-8847-5F994C06EEFD}" destId="{C8493DB6-C670-46FF-A525-2C0A6314E5B0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B42692-464D-4F39-AE33-1BA11C0793CF}" type="doc">
      <dgm:prSet loTypeId="urn:microsoft.com/office/officeart/2005/8/layout/b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EE7DA6-2E34-4770-B13D-551458938746}">
      <dgm:prSet phldrT="[Text]"/>
      <dgm:spPr/>
      <dgm:t>
        <a:bodyPr/>
        <a:lstStyle/>
        <a:p>
          <a:r>
            <a:rPr lang="en-US" dirty="0" smtClean="0"/>
            <a:t>Broadcast option</a:t>
          </a:r>
          <a:endParaRPr lang="en-US" dirty="0"/>
        </a:p>
      </dgm:t>
    </dgm:pt>
    <dgm:pt modelId="{1DF5FD9B-2322-44ED-80E9-99B24B7CAD44}" type="parTrans" cxnId="{CD165950-472E-45E0-B479-3D7B97565FD3}">
      <dgm:prSet/>
      <dgm:spPr/>
      <dgm:t>
        <a:bodyPr/>
        <a:lstStyle/>
        <a:p>
          <a:endParaRPr lang="en-US"/>
        </a:p>
      </dgm:t>
    </dgm:pt>
    <dgm:pt modelId="{16F7E0E3-5E09-437E-A4A1-8972D105DC4C}" type="sibTrans" cxnId="{CD165950-472E-45E0-B479-3D7B97565FD3}">
      <dgm:prSet/>
      <dgm:spPr/>
      <dgm:t>
        <a:bodyPr/>
        <a:lstStyle/>
        <a:p>
          <a:endParaRPr lang="en-US"/>
        </a:p>
      </dgm:t>
    </dgm:pt>
    <dgm:pt modelId="{D9F815E7-3A08-49C8-9290-8891E8C14CEE}">
      <dgm:prSet phldrT="[Text]" custT="1"/>
      <dgm:spPr/>
      <dgm:t>
        <a:bodyPr/>
        <a:lstStyle/>
        <a:p>
          <a:r>
            <a:rPr lang="en-US" sz="4000" dirty="0" smtClean="0"/>
            <a:t>Pre Defined Group</a:t>
          </a:r>
          <a:endParaRPr lang="en-US" sz="4000" dirty="0"/>
        </a:p>
      </dgm:t>
    </dgm:pt>
    <dgm:pt modelId="{1D5E465A-8210-4EE9-89C9-3A532622921D}" type="parTrans" cxnId="{D3AE2C30-3237-40CE-A5DA-A5F40A266A1D}">
      <dgm:prSet/>
      <dgm:spPr/>
      <dgm:t>
        <a:bodyPr/>
        <a:lstStyle/>
        <a:p>
          <a:endParaRPr lang="en-US"/>
        </a:p>
      </dgm:t>
    </dgm:pt>
    <dgm:pt modelId="{49998B24-67DA-43BB-8F52-3186B352E7DF}" type="sibTrans" cxnId="{D3AE2C30-3237-40CE-A5DA-A5F40A266A1D}">
      <dgm:prSet/>
      <dgm:spPr/>
      <dgm:t>
        <a:bodyPr/>
        <a:lstStyle/>
        <a:p>
          <a:endParaRPr lang="en-US"/>
        </a:p>
      </dgm:t>
    </dgm:pt>
    <dgm:pt modelId="{F1D1093B-2E44-4CA4-9A44-6E8D08D31D5C}">
      <dgm:prSet phldrT="[Text]" custT="1"/>
      <dgm:spPr/>
      <dgm:t>
        <a:bodyPr/>
        <a:lstStyle/>
        <a:p>
          <a:r>
            <a:rPr lang="en-US" sz="4000" dirty="0" smtClean="0"/>
            <a:t>My Extended Network</a:t>
          </a:r>
          <a:endParaRPr lang="en-US" sz="4000" dirty="0"/>
        </a:p>
      </dgm:t>
    </dgm:pt>
    <dgm:pt modelId="{DA6D982D-8D36-4BDD-AC01-FF000997BA17}" type="parTrans" cxnId="{720C17AF-B3BF-4A23-A389-FAEE2F622703}">
      <dgm:prSet/>
      <dgm:spPr/>
      <dgm:t>
        <a:bodyPr/>
        <a:lstStyle/>
        <a:p>
          <a:endParaRPr lang="en-US"/>
        </a:p>
      </dgm:t>
    </dgm:pt>
    <dgm:pt modelId="{4A6F0C37-A414-44D7-A1A1-175A07A2E479}" type="sibTrans" cxnId="{720C17AF-B3BF-4A23-A389-FAEE2F622703}">
      <dgm:prSet/>
      <dgm:spPr/>
      <dgm:t>
        <a:bodyPr/>
        <a:lstStyle/>
        <a:p>
          <a:endParaRPr lang="en-US"/>
        </a:p>
      </dgm:t>
    </dgm:pt>
    <dgm:pt modelId="{A7D51AA5-D591-4B48-B6BD-48F200666F2A}">
      <dgm:prSet phldrT="[Text]" custT="1"/>
      <dgm:spPr/>
      <dgm:t>
        <a:bodyPr/>
        <a:lstStyle/>
        <a:p>
          <a:r>
            <a:rPr lang="en-US" sz="4000" dirty="0" smtClean="0"/>
            <a:t>Professional Shopper</a:t>
          </a:r>
          <a:endParaRPr lang="en-US" sz="4000" dirty="0"/>
        </a:p>
      </dgm:t>
    </dgm:pt>
    <dgm:pt modelId="{E1ED797C-C512-4C74-8FB4-E04368EF5D36}" type="parTrans" cxnId="{2794CC07-FB9B-4B48-97BB-A5171A726E47}">
      <dgm:prSet/>
      <dgm:spPr/>
      <dgm:t>
        <a:bodyPr/>
        <a:lstStyle/>
        <a:p>
          <a:endParaRPr lang="en-US"/>
        </a:p>
      </dgm:t>
    </dgm:pt>
    <dgm:pt modelId="{CFA87B08-0313-4B49-8D63-2E563D35F4F1}" type="sibTrans" cxnId="{2794CC07-FB9B-4B48-97BB-A5171A726E47}">
      <dgm:prSet/>
      <dgm:spPr/>
      <dgm:t>
        <a:bodyPr/>
        <a:lstStyle/>
        <a:p>
          <a:endParaRPr lang="en-US"/>
        </a:p>
      </dgm:t>
    </dgm:pt>
    <dgm:pt modelId="{766F384D-E041-4856-B325-852DC02A023D}" type="pres">
      <dgm:prSet presAssocID="{6DB42692-464D-4F39-AE33-1BA11C0793C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E6ED5C-3535-4F28-AAB7-08EB9CEC786C}" type="pres">
      <dgm:prSet presAssocID="{C8EE7DA6-2E34-4770-B13D-551458938746}" presName="compNode" presStyleCnt="0"/>
      <dgm:spPr/>
    </dgm:pt>
    <dgm:pt modelId="{C8AE42A6-8C58-46EE-937D-1300A7F3E928}" type="pres">
      <dgm:prSet presAssocID="{C8EE7DA6-2E34-4770-B13D-551458938746}" presName="childRect" presStyleLbl="bgAcc1" presStyleIdx="0" presStyleCnt="1" custScaleX="143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2645D-A358-4BB9-85F3-34AA200FC5B9}" type="pres">
      <dgm:prSet presAssocID="{C8EE7DA6-2E34-4770-B13D-55145893874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37F51-F3DE-4BF3-B1DC-61F13FD233E1}" type="pres">
      <dgm:prSet presAssocID="{C8EE7DA6-2E34-4770-B13D-551458938746}" presName="parentRect" presStyleLbl="alignNode1" presStyleIdx="0" presStyleCnt="1" custScaleX="147208"/>
      <dgm:spPr/>
      <dgm:t>
        <a:bodyPr/>
        <a:lstStyle/>
        <a:p>
          <a:endParaRPr lang="en-US"/>
        </a:p>
      </dgm:t>
    </dgm:pt>
    <dgm:pt modelId="{45530312-3C13-4AB1-9AC5-3B2990079125}" type="pres">
      <dgm:prSet presAssocID="{C8EE7DA6-2E34-4770-B13D-551458938746}" presName="adorn" presStyleLbl="fgAccFollowNode1" presStyleIdx="0" presStyleCnt="1" custLinFactNeighborX="436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</dgm:ptLst>
  <dgm:cxnLst>
    <dgm:cxn modelId="{0370F85C-F1A2-4C1D-9ED0-8B96EE55CB00}" type="presOf" srcId="{C8EE7DA6-2E34-4770-B13D-551458938746}" destId="{9F62645D-A358-4BB9-85F3-34AA200FC5B9}" srcOrd="0" destOrd="0" presId="urn:microsoft.com/office/officeart/2005/8/layout/bList2"/>
    <dgm:cxn modelId="{720C17AF-B3BF-4A23-A389-FAEE2F622703}" srcId="{C8EE7DA6-2E34-4770-B13D-551458938746}" destId="{F1D1093B-2E44-4CA4-9A44-6E8D08D31D5C}" srcOrd="1" destOrd="0" parTransId="{DA6D982D-8D36-4BDD-AC01-FF000997BA17}" sibTransId="{4A6F0C37-A414-44D7-A1A1-175A07A2E479}"/>
    <dgm:cxn modelId="{2770454C-F07E-4569-B6D2-749F907691E7}" type="presOf" srcId="{A7D51AA5-D591-4B48-B6BD-48F200666F2A}" destId="{C8AE42A6-8C58-46EE-937D-1300A7F3E928}" srcOrd="0" destOrd="2" presId="urn:microsoft.com/office/officeart/2005/8/layout/bList2"/>
    <dgm:cxn modelId="{C399A5F1-F03A-4463-84FD-F0ACE94A94C3}" type="presOf" srcId="{F1D1093B-2E44-4CA4-9A44-6E8D08D31D5C}" destId="{C8AE42A6-8C58-46EE-937D-1300A7F3E928}" srcOrd="0" destOrd="1" presId="urn:microsoft.com/office/officeart/2005/8/layout/bList2"/>
    <dgm:cxn modelId="{7CAE150D-0A33-48EB-81F8-219C8F1DB58F}" type="presOf" srcId="{C8EE7DA6-2E34-4770-B13D-551458938746}" destId="{2E437F51-F3DE-4BF3-B1DC-61F13FD233E1}" srcOrd="1" destOrd="0" presId="urn:microsoft.com/office/officeart/2005/8/layout/bList2"/>
    <dgm:cxn modelId="{D1627556-4A1F-430E-864A-DFA9EE2C3474}" type="presOf" srcId="{D9F815E7-3A08-49C8-9290-8891E8C14CEE}" destId="{C8AE42A6-8C58-46EE-937D-1300A7F3E928}" srcOrd="0" destOrd="0" presId="urn:microsoft.com/office/officeart/2005/8/layout/bList2"/>
    <dgm:cxn modelId="{2794CC07-FB9B-4B48-97BB-A5171A726E47}" srcId="{C8EE7DA6-2E34-4770-B13D-551458938746}" destId="{A7D51AA5-D591-4B48-B6BD-48F200666F2A}" srcOrd="2" destOrd="0" parTransId="{E1ED797C-C512-4C74-8FB4-E04368EF5D36}" sibTransId="{CFA87B08-0313-4B49-8D63-2E563D35F4F1}"/>
    <dgm:cxn modelId="{D3AE2C30-3237-40CE-A5DA-A5F40A266A1D}" srcId="{C8EE7DA6-2E34-4770-B13D-551458938746}" destId="{D9F815E7-3A08-49C8-9290-8891E8C14CEE}" srcOrd="0" destOrd="0" parTransId="{1D5E465A-8210-4EE9-89C9-3A532622921D}" sibTransId="{49998B24-67DA-43BB-8F52-3186B352E7DF}"/>
    <dgm:cxn modelId="{CD165950-472E-45E0-B479-3D7B97565FD3}" srcId="{6DB42692-464D-4F39-AE33-1BA11C0793CF}" destId="{C8EE7DA6-2E34-4770-B13D-551458938746}" srcOrd="0" destOrd="0" parTransId="{1DF5FD9B-2322-44ED-80E9-99B24B7CAD44}" sibTransId="{16F7E0E3-5E09-437E-A4A1-8972D105DC4C}"/>
    <dgm:cxn modelId="{836DC6FF-3FF8-41EE-8876-244D796F60FD}" type="presOf" srcId="{6DB42692-464D-4F39-AE33-1BA11C0793CF}" destId="{766F384D-E041-4856-B325-852DC02A023D}" srcOrd="0" destOrd="0" presId="urn:microsoft.com/office/officeart/2005/8/layout/bList2"/>
    <dgm:cxn modelId="{A34F4E39-AD85-46E4-9BE3-3C1BAE98DAD7}" type="presParOf" srcId="{766F384D-E041-4856-B325-852DC02A023D}" destId="{56E6ED5C-3535-4F28-AAB7-08EB9CEC786C}" srcOrd="0" destOrd="0" presId="urn:microsoft.com/office/officeart/2005/8/layout/bList2"/>
    <dgm:cxn modelId="{EB7FCE1F-BE8F-4AC4-9048-4B7F8E73B3E2}" type="presParOf" srcId="{56E6ED5C-3535-4F28-AAB7-08EB9CEC786C}" destId="{C8AE42A6-8C58-46EE-937D-1300A7F3E928}" srcOrd="0" destOrd="0" presId="urn:microsoft.com/office/officeart/2005/8/layout/bList2"/>
    <dgm:cxn modelId="{96096BFC-9D93-468F-8E6B-43BC0C106481}" type="presParOf" srcId="{56E6ED5C-3535-4F28-AAB7-08EB9CEC786C}" destId="{9F62645D-A358-4BB9-85F3-34AA200FC5B9}" srcOrd="1" destOrd="0" presId="urn:microsoft.com/office/officeart/2005/8/layout/bList2"/>
    <dgm:cxn modelId="{7623A2B5-F64F-41A2-B17C-A74C732CDF44}" type="presParOf" srcId="{56E6ED5C-3535-4F28-AAB7-08EB9CEC786C}" destId="{2E437F51-F3DE-4BF3-B1DC-61F13FD233E1}" srcOrd="2" destOrd="0" presId="urn:microsoft.com/office/officeart/2005/8/layout/bList2"/>
    <dgm:cxn modelId="{F950B8E1-4EC0-42CE-A2CC-71D24EC641E4}" type="presParOf" srcId="{56E6ED5C-3535-4F28-AAB7-08EB9CEC786C}" destId="{45530312-3C13-4AB1-9AC5-3B29900791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B42692-464D-4F39-AE33-1BA11C0793CF}" type="doc">
      <dgm:prSet loTypeId="urn:microsoft.com/office/officeart/2005/8/layout/b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EE7DA6-2E34-4770-B13D-551458938746}">
      <dgm:prSet phldrT="[Text]" custT="1"/>
      <dgm:spPr/>
      <dgm:t>
        <a:bodyPr/>
        <a:lstStyle/>
        <a:p>
          <a:r>
            <a:rPr lang="en-US" sz="4000" dirty="0" smtClean="0"/>
            <a:t>Shopper agrees to</a:t>
          </a:r>
          <a:endParaRPr lang="en-US" sz="4000" dirty="0"/>
        </a:p>
      </dgm:t>
    </dgm:pt>
    <dgm:pt modelId="{1DF5FD9B-2322-44ED-80E9-99B24B7CAD44}" type="parTrans" cxnId="{CD165950-472E-45E0-B479-3D7B97565FD3}">
      <dgm:prSet/>
      <dgm:spPr/>
      <dgm:t>
        <a:bodyPr/>
        <a:lstStyle/>
        <a:p>
          <a:endParaRPr lang="en-US"/>
        </a:p>
      </dgm:t>
    </dgm:pt>
    <dgm:pt modelId="{16F7E0E3-5E09-437E-A4A1-8972D105DC4C}" type="sibTrans" cxnId="{CD165950-472E-45E0-B479-3D7B97565FD3}">
      <dgm:prSet/>
      <dgm:spPr/>
      <dgm:t>
        <a:bodyPr/>
        <a:lstStyle/>
        <a:p>
          <a:endParaRPr lang="en-US"/>
        </a:p>
      </dgm:t>
    </dgm:pt>
    <dgm:pt modelId="{1A48B72B-8D30-4883-BBD8-218676C9403D}">
      <dgm:prSet phldrT="[Text]" custT="1"/>
      <dgm:spPr/>
      <dgm:t>
        <a:bodyPr/>
        <a:lstStyle/>
        <a:p>
          <a:r>
            <a:rPr lang="en-US" sz="3200" dirty="0" smtClean="0"/>
            <a:t>Payment Conditions</a:t>
          </a:r>
          <a:endParaRPr lang="en-US" sz="3200" dirty="0"/>
        </a:p>
      </dgm:t>
    </dgm:pt>
    <dgm:pt modelId="{92A08308-1FBD-4B67-A0C8-471A4A213161}" type="parTrans" cxnId="{109F5077-03A0-4DB6-8C82-306CD7B3DDBF}">
      <dgm:prSet/>
      <dgm:spPr/>
      <dgm:t>
        <a:bodyPr/>
        <a:lstStyle/>
        <a:p>
          <a:endParaRPr lang="en-US"/>
        </a:p>
      </dgm:t>
    </dgm:pt>
    <dgm:pt modelId="{B0B9898A-E8F7-4A5E-84C6-01015DA3726D}" type="sibTrans" cxnId="{109F5077-03A0-4DB6-8C82-306CD7B3DDBF}">
      <dgm:prSet/>
      <dgm:spPr/>
      <dgm:t>
        <a:bodyPr/>
        <a:lstStyle/>
        <a:p>
          <a:endParaRPr lang="en-US"/>
        </a:p>
      </dgm:t>
    </dgm:pt>
    <dgm:pt modelId="{4353288B-E805-422E-825C-FE73B16854AA}">
      <dgm:prSet phldrT="[Text]" custT="1"/>
      <dgm:spPr/>
      <dgm:t>
        <a:bodyPr/>
        <a:lstStyle/>
        <a:p>
          <a:r>
            <a:rPr lang="en-US" sz="3200" dirty="0" smtClean="0"/>
            <a:t>Delivery Conditions</a:t>
          </a:r>
          <a:endParaRPr lang="en-US" sz="3200" dirty="0"/>
        </a:p>
      </dgm:t>
    </dgm:pt>
    <dgm:pt modelId="{5848E7AC-4538-4B4D-997D-32C5437FB6C3}" type="parTrans" cxnId="{1EE5A837-75DC-4065-AEBF-024FC6DA7AA5}">
      <dgm:prSet/>
      <dgm:spPr/>
      <dgm:t>
        <a:bodyPr/>
        <a:lstStyle/>
        <a:p>
          <a:endParaRPr lang="en-US"/>
        </a:p>
      </dgm:t>
    </dgm:pt>
    <dgm:pt modelId="{3DF0970E-0C14-4872-A650-080B1684EF4A}" type="sibTrans" cxnId="{1EE5A837-75DC-4065-AEBF-024FC6DA7AA5}">
      <dgm:prSet/>
      <dgm:spPr/>
      <dgm:t>
        <a:bodyPr/>
        <a:lstStyle/>
        <a:p>
          <a:endParaRPr lang="en-US"/>
        </a:p>
      </dgm:t>
    </dgm:pt>
    <dgm:pt modelId="{766F384D-E041-4856-B325-852DC02A023D}" type="pres">
      <dgm:prSet presAssocID="{6DB42692-464D-4F39-AE33-1BA11C0793C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E6ED5C-3535-4F28-AAB7-08EB9CEC786C}" type="pres">
      <dgm:prSet presAssocID="{C8EE7DA6-2E34-4770-B13D-551458938746}" presName="compNode" presStyleCnt="0"/>
      <dgm:spPr/>
    </dgm:pt>
    <dgm:pt modelId="{C8AE42A6-8C58-46EE-937D-1300A7F3E928}" type="pres">
      <dgm:prSet presAssocID="{C8EE7DA6-2E34-4770-B13D-551458938746}" presName="childRect" presStyleLbl="bgAcc1" presStyleIdx="0" presStyleCnt="1" custScaleX="143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2645D-A358-4BB9-85F3-34AA200FC5B9}" type="pres">
      <dgm:prSet presAssocID="{C8EE7DA6-2E34-4770-B13D-55145893874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37F51-F3DE-4BF3-B1DC-61F13FD233E1}" type="pres">
      <dgm:prSet presAssocID="{C8EE7DA6-2E34-4770-B13D-551458938746}" presName="parentRect" presStyleLbl="alignNode1" presStyleIdx="0" presStyleCnt="1" custScaleX="147208"/>
      <dgm:spPr/>
      <dgm:t>
        <a:bodyPr/>
        <a:lstStyle/>
        <a:p>
          <a:endParaRPr lang="en-US"/>
        </a:p>
      </dgm:t>
    </dgm:pt>
    <dgm:pt modelId="{45530312-3C13-4AB1-9AC5-3B2990079125}" type="pres">
      <dgm:prSet presAssocID="{C8EE7DA6-2E34-4770-B13D-551458938746}" presName="adorn" presStyleLbl="fgAccFollowNode1" presStyleIdx="0" presStyleCnt="1" custLinFactNeighborX="436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1EE5A837-75DC-4065-AEBF-024FC6DA7AA5}" srcId="{C8EE7DA6-2E34-4770-B13D-551458938746}" destId="{4353288B-E805-422E-825C-FE73B16854AA}" srcOrd="1" destOrd="0" parTransId="{5848E7AC-4538-4B4D-997D-32C5437FB6C3}" sibTransId="{3DF0970E-0C14-4872-A650-080B1684EF4A}"/>
    <dgm:cxn modelId="{5BE3A84E-6040-4794-8063-19D2A4E25A1D}" type="presOf" srcId="{4353288B-E805-422E-825C-FE73B16854AA}" destId="{C8AE42A6-8C58-46EE-937D-1300A7F3E928}" srcOrd="0" destOrd="1" presId="urn:microsoft.com/office/officeart/2005/8/layout/bList2"/>
    <dgm:cxn modelId="{109F5077-03A0-4DB6-8C82-306CD7B3DDBF}" srcId="{C8EE7DA6-2E34-4770-B13D-551458938746}" destId="{1A48B72B-8D30-4883-BBD8-218676C9403D}" srcOrd="0" destOrd="0" parTransId="{92A08308-1FBD-4B67-A0C8-471A4A213161}" sibTransId="{B0B9898A-E8F7-4A5E-84C6-01015DA3726D}"/>
    <dgm:cxn modelId="{8026CE59-0C73-41DC-8D95-96F0C58B4D3D}" type="presOf" srcId="{6DB42692-464D-4F39-AE33-1BA11C0793CF}" destId="{766F384D-E041-4856-B325-852DC02A023D}" srcOrd="0" destOrd="0" presId="urn:microsoft.com/office/officeart/2005/8/layout/bList2"/>
    <dgm:cxn modelId="{F567A496-A067-42EA-A6EA-D02267A01160}" type="presOf" srcId="{C8EE7DA6-2E34-4770-B13D-551458938746}" destId="{9F62645D-A358-4BB9-85F3-34AA200FC5B9}" srcOrd="0" destOrd="0" presId="urn:microsoft.com/office/officeart/2005/8/layout/bList2"/>
    <dgm:cxn modelId="{2FCB72E7-1456-4F04-9C98-C61E9E55B988}" type="presOf" srcId="{C8EE7DA6-2E34-4770-B13D-551458938746}" destId="{2E437F51-F3DE-4BF3-B1DC-61F13FD233E1}" srcOrd="1" destOrd="0" presId="urn:microsoft.com/office/officeart/2005/8/layout/bList2"/>
    <dgm:cxn modelId="{CD165950-472E-45E0-B479-3D7B97565FD3}" srcId="{6DB42692-464D-4F39-AE33-1BA11C0793CF}" destId="{C8EE7DA6-2E34-4770-B13D-551458938746}" srcOrd="0" destOrd="0" parTransId="{1DF5FD9B-2322-44ED-80E9-99B24B7CAD44}" sibTransId="{16F7E0E3-5E09-437E-A4A1-8972D105DC4C}"/>
    <dgm:cxn modelId="{A46A3F9A-E4E6-44ED-A59E-2C5FD87BD851}" type="presOf" srcId="{1A48B72B-8D30-4883-BBD8-218676C9403D}" destId="{C8AE42A6-8C58-46EE-937D-1300A7F3E928}" srcOrd="0" destOrd="0" presId="urn:microsoft.com/office/officeart/2005/8/layout/bList2"/>
    <dgm:cxn modelId="{86F36561-4B12-4AA3-B988-5BB60846B3A1}" type="presParOf" srcId="{766F384D-E041-4856-B325-852DC02A023D}" destId="{56E6ED5C-3535-4F28-AAB7-08EB9CEC786C}" srcOrd="0" destOrd="0" presId="urn:microsoft.com/office/officeart/2005/8/layout/bList2"/>
    <dgm:cxn modelId="{5BDA0D18-3D08-4C05-AA8D-F2955DB85F99}" type="presParOf" srcId="{56E6ED5C-3535-4F28-AAB7-08EB9CEC786C}" destId="{C8AE42A6-8C58-46EE-937D-1300A7F3E928}" srcOrd="0" destOrd="0" presId="urn:microsoft.com/office/officeart/2005/8/layout/bList2"/>
    <dgm:cxn modelId="{A40325DF-84FD-4FCD-A5DE-9D57BA094FC5}" type="presParOf" srcId="{56E6ED5C-3535-4F28-AAB7-08EB9CEC786C}" destId="{9F62645D-A358-4BB9-85F3-34AA200FC5B9}" srcOrd="1" destOrd="0" presId="urn:microsoft.com/office/officeart/2005/8/layout/bList2"/>
    <dgm:cxn modelId="{A73E8D02-7446-434C-AB92-E9393345A40B}" type="presParOf" srcId="{56E6ED5C-3535-4F28-AAB7-08EB9CEC786C}" destId="{2E437F51-F3DE-4BF3-B1DC-61F13FD233E1}" srcOrd="2" destOrd="0" presId="urn:microsoft.com/office/officeart/2005/8/layout/bList2"/>
    <dgm:cxn modelId="{607CF0A4-A34C-46D6-BBC7-775A8A05F527}" type="presParOf" srcId="{56E6ED5C-3535-4F28-AAB7-08EB9CEC786C}" destId="{45530312-3C13-4AB1-9AC5-3B29900791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3348E-9C12-4DEC-9CDE-DC6A99A9271E}">
      <dsp:nvSpPr>
        <dsp:cNvPr id="0" name=""/>
        <dsp:cNvSpPr/>
      </dsp:nvSpPr>
      <dsp:spPr>
        <a:xfrm>
          <a:off x="3863160" y="1200150"/>
          <a:ext cx="2640330" cy="2640330"/>
        </a:xfrm>
        <a:prstGeom prst="gear9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Delivery Location </a:t>
          </a:r>
          <a:endParaRPr lang="en-US" sz="2800" kern="1200" dirty="0"/>
        </a:p>
      </dsp:txBody>
      <dsp:txXfrm>
        <a:off x="4393984" y="1818635"/>
        <a:ext cx="1578682" cy="1357184"/>
      </dsp:txXfrm>
    </dsp:sp>
    <dsp:sp modelId="{C8493DB6-C670-46FF-A525-2C0A6314E5B0}">
      <dsp:nvSpPr>
        <dsp:cNvPr id="0" name=""/>
        <dsp:cNvSpPr/>
      </dsp:nvSpPr>
      <dsp:spPr>
        <a:xfrm rot="3760954">
          <a:off x="3773975" y="1143150"/>
          <a:ext cx="3247605" cy="3247605"/>
        </a:xfrm>
        <a:prstGeom prst="circularArrow">
          <a:avLst>
            <a:gd name="adj1" fmla="val 4878"/>
            <a:gd name="adj2" fmla="val 312630"/>
            <a:gd name="adj3" fmla="val 3186036"/>
            <a:gd name="adj4" fmla="val 15163307"/>
            <a:gd name="adj5" fmla="val 5691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E42A6-8C58-46EE-937D-1300A7F3E928}">
      <dsp:nvSpPr>
        <dsp:cNvPr id="0" name=""/>
        <dsp:cNvSpPr/>
      </dsp:nvSpPr>
      <dsp:spPr>
        <a:xfrm>
          <a:off x="302485" y="3556"/>
          <a:ext cx="5491028" cy="286178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52400" rIns="5080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Pre Defined Group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My Extended Network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Professional Shopper</a:t>
          </a:r>
          <a:endParaRPr lang="en-US" sz="4000" kern="1200" dirty="0"/>
        </a:p>
      </dsp:txBody>
      <dsp:txXfrm>
        <a:off x="369540" y="70611"/>
        <a:ext cx="5356918" cy="2794731"/>
      </dsp:txXfrm>
    </dsp:sp>
    <dsp:sp modelId="{2E437F51-F3DE-4BF3-B1DC-61F13FD233E1}">
      <dsp:nvSpPr>
        <dsp:cNvPr id="0" name=""/>
        <dsp:cNvSpPr/>
      </dsp:nvSpPr>
      <dsp:spPr>
        <a:xfrm>
          <a:off x="226233" y="2865342"/>
          <a:ext cx="5643533" cy="1230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0" rIns="58420" bIns="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Broadcast option</a:t>
          </a:r>
          <a:endParaRPr lang="en-US" sz="4600" kern="1200" dirty="0"/>
        </a:p>
      </dsp:txBody>
      <dsp:txXfrm>
        <a:off x="226233" y="2865342"/>
        <a:ext cx="3974319" cy="1230568"/>
      </dsp:txXfrm>
    </dsp:sp>
    <dsp:sp modelId="{45530312-3C13-4AB1-9AC5-3B2990079125}">
      <dsp:nvSpPr>
        <dsp:cNvPr id="0" name=""/>
        <dsp:cNvSpPr/>
      </dsp:nvSpPr>
      <dsp:spPr>
        <a:xfrm>
          <a:off x="4525596" y="3060807"/>
          <a:ext cx="1341799" cy="13417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E42A6-8C58-46EE-937D-1300A7F3E928}">
      <dsp:nvSpPr>
        <dsp:cNvPr id="0" name=""/>
        <dsp:cNvSpPr/>
      </dsp:nvSpPr>
      <dsp:spPr>
        <a:xfrm>
          <a:off x="778427" y="3849"/>
          <a:ext cx="4539145" cy="236568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Payment Conditions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Delivery Conditions</a:t>
          </a:r>
          <a:endParaRPr lang="en-US" sz="3200" kern="1200" dirty="0"/>
        </a:p>
      </dsp:txBody>
      <dsp:txXfrm>
        <a:off x="833858" y="59280"/>
        <a:ext cx="4428283" cy="2310257"/>
      </dsp:txXfrm>
    </dsp:sp>
    <dsp:sp modelId="{2E437F51-F3DE-4BF3-B1DC-61F13FD233E1}">
      <dsp:nvSpPr>
        <dsp:cNvPr id="0" name=""/>
        <dsp:cNvSpPr/>
      </dsp:nvSpPr>
      <dsp:spPr>
        <a:xfrm>
          <a:off x="715393" y="2369537"/>
          <a:ext cx="4665213" cy="1017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Shopper agrees to</a:t>
          </a:r>
          <a:endParaRPr lang="en-US" sz="4000" kern="1200" dirty="0"/>
        </a:p>
      </dsp:txBody>
      <dsp:txXfrm>
        <a:off x="715393" y="2369537"/>
        <a:ext cx="3285361" cy="1017246"/>
      </dsp:txXfrm>
    </dsp:sp>
    <dsp:sp modelId="{45530312-3C13-4AB1-9AC5-3B2990079125}">
      <dsp:nvSpPr>
        <dsp:cNvPr id="0" name=""/>
        <dsp:cNvSpPr/>
      </dsp:nvSpPr>
      <dsp:spPr>
        <a:xfrm>
          <a:off x="4269451" y="2531118"/>
          <a:ext cx="1109195" cy="11091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902089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584200"/>
          </a:lstStyle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584200">
              <a:spcBef>
                <a:spcPts val="0"/>
              </a:spcBef>
              <a:buSzTx/>
              <a:buNone/>
              <a:defRPr sz="4400"/>
            </a:lvl1pPr>
            <a:lvl2pPr marL="0" indent="228600" algn="ctr" defTabSz="584200">
              <a:spcBef>
                <a:spcPts val="0"/>
              </a:spcBef>
              <a:buSzTx/>
              <a:buNone/>
              <a:defRPr sz="4400"/>
            </a:lvl2pPr>
            <a:lvl3pPr marL="0" indent="457200" algn="ctr" defTabSz="584200">
              <a:spcBef>
                <a:spcPts val="0"/>
              </a:spcBef>
              <a:buSzTx/>
              <a:buNone/>
              <a:defRPr sz="4400"/>
            </a:lvl3pPr>
            <a:lvl4pPr marL="0" indent="685800" algn="ctr" defTabSz="584200">
              <a:spcBef>
                <a:spcPts val="0"/>
              </a:spcBef>
              <a:buSzTx/>
              <a:buNone/>
              <a:defRPr sz="4400"/>
            </a:lvl4pPr>
            <a:lvl5pPr marL="0" indent="914400" algn="ctr" defTabSz="584200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/>
            </a:pPr>
            <a:r>
              <a:rPr sz="4500"/>
              <a:t>Body Level One</a:t>
            </a:r>
          </a:p>
          <a:p>
            <a:pPr lvl="1">
              <a:defRPr sz="1800"/>
            </a:pPr>
            <a:r>
              <a:rPr sz="4500"/>
              <a:t>Body Level Two</a:t>
            </a:r>
          </a:p>
          <a:p>
            <a:pPr lvl="2">
              <a:defRPr sz="1800"/>
            </a:pPr>
            <a:r>
              <a:rPr sz="4500"/>
              <a:t>Body Level Three</a:t>
            </a:r>
          </a:p>
          <a:p>
            <a:pPr lvl="3">
              <a:defRPr sz="1800"/>
            </a:pPr>
            <a:r>
              <a:rPr sz="4500"/>
              <a:t>Body Level Four</a:t>
            </a:r>
          </a:p>
          <a:p>
            <a:pPr lvl="4">
              <a:defRPr sz="1800"/>
            </a:pPr>
            <a:r>
              <a:rPr sz="45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med"/>
  <p:txStyles>
    <p:titleStyle>
      <a:lvl1pPr algn="ctr" defTabSz="8255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2.xml"/><Relationship Id="rId18" Type="http://schemas.openxmlformats.org/officeDocument/2006/relationships/diagramColors" Target="../diagrams/colors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13.png"/><Relationship Id="rId16" Type="http://schemas.openxmlformats.org/officeDocument/2006/relationships/diagramLayout" Target="../diagrams/layout3.xml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3.xml"/><Relationship Id="rId10" Type="http://schemas.openxmlformats.org/officeDocument/2006/relationships/diagramLayout" Target="../diagrams/layout2.xml"/><Relationship Id="rId19" Type="http://schemas.microsoft.com/office/2007/relationships/diagramDrawing" Target="../diagrams/drawing3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285181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 dirty="0" err="1"/>
              <a:t>ZipShoppe</a:t>
            </a:r>
            <a:endParaRPr sz="11200" dirty="0"/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952470" y="5666845"/>
            <a:ext cx="14716126" cy="158948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You Local Shopping and Delivery Network</a:t>
            </a:r>
          </a:p>
        </p:txBody>
      </p:sp>
      <p:pic>
        <p:nvPicPr>
          <p:cNvPr id="3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0366" y="7423149"/>
            <a:ext cx="14859001" cy="405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799"/>
            <a:ext cx="3200400" cy="11699631"/>
          </a:xfrm>
        </p:spPr>
        <p:txBody>
          <a:bodyPr vert="vert">
            <a:noAutofit/>
          </a:bodyPr>
          <a:lstStyle/>
          <a:p>
            <a:r>
              <a:rPr lang="en-US" sz="6600" dirty="0" smtClean="0"/>
              <a:t>Leveraging Trusted Network for Shopping Needs</a:t>
            </a:r>
            <a:endParaRPr lang="en-US" sz="6600" dirty="0"/>
          </a:p>
        </p:txBody>
      </p:sp>
      <p:pic>
        <p:nvPicPr>
          <p:cNvPr id="4" name="Picture 2" descr="http://3.bp.blogspot.com/-2BFXRI9F97c/UoEfMhhr2ZI/AAAAAAAAAXA/QxR3lKnaEv8/s1600/Networking+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39168"/>
            <a:ext cx="7772400" cy="627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9067800" y="9054718"/>
            <a:ext cx="202588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83769" y="9296400"/>
            <a:ext cx="34576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lvl1pPr marL="0" marR="0" indent="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lvl1pPr>
          </a:lstStyle>
          <a:p>
            <a:r>
              <a:rPr lang="en-US" dirty="0"/>
              <a:t>Connected / Verified </a:t>
            </a:r>
            <a:endParaRPr lang="en-US" dirty="0" smtClean="0"/>
          </a:p>
          <a:p>
            <a:r>
              <a:rPr lang="en-US" dirty="0" smtClean="0"/>
              <a:t>via </a:t>
            </a:r>
            <a:endParaRPr lang="en-US" dirty="0"/>
          </a:p>
          <a:p>
            <a:r>
              <a:rPr lang="en-US" dirty="0"/>
              <a:t>3rd Level Connection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840200" y="5364258"/>
            <a:ext cx="34576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lvl1pPr marL="0" marR="0" indent="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lvl1pPr>
          </a:lstStyle>
          <a:p>
            <a:r>
              <a:rPr lang="en-US" dirty="0"/>
              <a:t>Connected / Verified </a:t>
            </a:r>
            <a:endParaRPr lang="en-US" dirty="0" smtClean="0"/>
          </a:p>
          <a:p>
            <a:r>
              <a:rPr lang="en-US" dirty="0" smtClean="0"/>
              <a:t>via </a:t>
            </a:r>
            <a:endParaRPr lang="en-US" dirty="0"/>
          </a:p>
          <a:p>
            <a:r>
              <a:rPr lang="en-US" dirty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  </a:t>
            </a:r>
            <a:r>
              <a:rPr lang="en-US" dirty="0"/>
              <a:t>Level Connection</a:t>
            </a:r>
          </a:p>
        </p:txBody>
      </p:sp>
      <p:cxnSp>
        <p:nvCxnSpPr>
          <p:cNvPr id="27" name="Straight Arrow Connector 26"/>
          <p:cNvCxnSpPr>
            <a:stCxn id="24" idx="1"/>
          </p:cNvCxnSpPr>
          <p:nvPr/>
        </p:nvCxnSpPr>
        <p:spPr>
          <a:xfrm flipH="1">
            <a:off x="15087600" y="5969552"/>
            <a:ext cx="1752600" cy="21838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1"/>
          </p:cNvCxnSpPr>
          <p:nvPr/>
        </p:nvCxnSpPr>
        <p:spPr>
          <a:xfrm flipH="1" flipV="1">
            <a:off x="15087600" y="4369782"/>
            <a:ext cx="1752600" cy="15997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865008" y="12386840"/>
            <a:ext cx="1332845" cy="37959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Buyer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81879" y="10435149"/>
            <a:ext cx="906959" cy="159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9650808" y="12386840"/>
            <a:ext cx="2081212" cy="37959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Shopper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9" name="Picture 14" descr="https://encrypted-tbn1.gstatic.com/images?q=tbn:ANd9GcSVwEie0W34lo5RrLJQR2DIy3gXyxfQGPYh9p17y8BisXooZvf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020" y="10505541"/>
            <a:ext cx="1255240" cy="146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>
            <a:off x="6197853" y="11454444"/>
            <a:ext cx="13452955" cy="0"/>
          </a:xfrm>
          <a:prstGeom prst="straightConnector1">
            <a:avLst/>
          </a:prstGeom>
          <a:ln w="57150">
            <a:headEnd type="arrow"/>
            <a:tailEnd type="none"/>
          </a:ln>
          <a:scene3d>
            <a:camera prst="orthographicFront"/>
            <a:lightRig rig="threePt" dir="t"/>
          </a:scene3d>
          <a:sp3d prstMaterial="matte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440745" y="10439400"/>
            <a:ext cx="1082507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</a:rPr>
              <a:t>(Shopper Initiated Flow</a:t>
            </a:r>
            <a:r>
              <a:rPr lang="en-US" sz="4000" dirty="0">
                <a:solidFill>
                  <a:srgbClr val="000000"/>
                </a:solidFill>
              </a:rPr>
              <a:t>)</a:t>
            </a:r>
          </a:p>
          <a:p>
            <a:pPr marL="0" marR="0" indent="0" algn="ctr" defTabSz="8255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 Can Pick merchandize while I am at this Shop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08953" y="2920830"/>
            <a:ext cx="1332845" cy="37959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Buyer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84325" y="1039531"/>
            <a:ext cx="827104" cy="1592715"/>
          </a:xfrm>
          <a:prstGeom prst="rect">
            <a:avLst/>
          </a:prstGeom>
          <a:ln w="57150">
            <a:headEnd type="arrow"/>
            <a:tailEnd type="none"/>
          </a:ln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19494753" y="2920830"/>
            <a:ext cx="2081212" cy="37959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Shopper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7" name="Picture 14" descr="https://encrypted-tbn1.gstatic.com/images?q=tbn:ANd9GcSVwEie0W34lo5RrLJQR2DIy3gXyxfQGPYh9p17y8BisXooZvf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965" y="1039531"/>
            <a:ext cx="1255240" cy="1468692"/>
          </a:xfrm>
          <a:prstGeom prst="rect">
            <a:avLst/>
          </a:prstGeom>
          <a:ln w="57150">
            <a:headEnd type="arrow"/>
            <a:tailEnd type="none"/>
          </a:ln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>
            <a:off x="6041798" y="1988434"/>
            <a:ext cx="13452955" cy="0"/>
          </a:xfrm>
          <a:prstGeom prst="straightConnector1">
            <a:avLst/>
          </a:prstGeom>
          <a:ln w="57150">
            <a:headEnd type="none"/>
            <a:tailEnd type="arrow"/>
          </a:ln>
          <a:scene3d>
            <a:camera prst="orthographicFront"/>
            <a:lightRig rig="threePt" dir="t"/>
          </a:scene3d>
          <a:sp3d prstMaterial="matte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139080" y="969193"/>
            <a:ext cx="9116277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Can Someone pick merchandize for me</a:t>
            </a:r>
          </a:p>
          <a:p>
            <a:pPr marL="0" marR="0" indent="0" algn="ctr" defTabSz="8255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(Buyer Initiated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Flow)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076" name="Picture 4" descr="http://s3.amazonaws.com/com.twilio.prod.cms-assets/twilio-cms/solutions/icon-megaphone_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1695374" cy="12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s3.amazonaws.com/com.twilio.prod.cms-assets/twilio-cms/solutions/icon-megaphone_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56255" y="10949118"/>
            <a:ext cx="1425624" cy="12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ev.iosue.co/wp-content/uploads/2013/07/iosue_icon_Shopper-Research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9"/>
          <a:stretch/>
        </p:blipFill>
        <p:spPr bwMode="auto">
          <a:xfrm>
            <a:off x="4290465" y="1191016"/>
            <a:ext cx="1653135" cy="11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://dev.iosue.co/wp-content/uploads/2013/07/iosue_icon_Shopper-Research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9"/>
          <a:stretch/>
        </p:blipFill>
        <p:spPr bwMode="auto">
          <a:xfrm>
            <a:off x="4442865" y="10808512"/>
            <a:ext cx="1653135" cy="11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037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3200400" cy="11049000"/>
          </a:xfrm>
        </p:spPr>
        <p:txBody>
          <a:bodyPr vert="vert"/>
          <a:lstStyle/>
          <a:p>
            <a:r>
              <a:rPr lang="en-US" dirty="0" smtClean="0"/>
              <a:t>High Level Flow</a:t>
            </a:r>
            <a:endParaRPr lang="en-US" dirty="0"/>
          </a:p>
        </p:txBody>
      </p:sp>
      <p:pic>
        <p:nvPicPr>
          <p:cNvPr id="2051" name="Picture 3" descr="C:\shopping\shop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15240000" cy="1209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8229600" y="3657600"/>
            <a:ext cx="76200" cy="502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0" y="4138446"/>
            <a:ext cx="748923" cy="37317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C00000"/>
                </a:solidFill>
              </a:rPr>
              <a:t>TRUSTED NETWORK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77958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200400" y="3213725"/>
            <a:ext cx="3048000" cy="663615"/>
          </a:xfrm>
          <a:prstGeom prst="flowChartTermina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 Need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2520462" y="4383733"/>
            <a:ext cx="4419600" cy="471924"/>
          </a:xfrm>
          <a:prstGeom prst="flowChartPredefined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>
                <a:solidFill>
                  <a:schemeClr val="tx1"/>
                </a:solidFill>
              </a:rPr>
              <a:t>Create Shopping List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7600148" y="7315200"/>
            <a:ext cx="477052" cy="2180725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713488" y="3456300"/>
            <a:ext cx="4551737" cy="1320763"/>
            <a:chOff x="8776188" y="5526974"/>
            <a:chExt cx="7358063" cy="2147332"/>
          </a:xfrm>
        </p:grpSpPr>
        <p:pic>
          <p:nvPicPr>
            <p:cNvPr id="17" name="Picture 16" descr="https://blog.fi-xifi.eu/wp-content/uploads/2013/11/server-cloud-slice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3319" y="5526974"/>
              <a:ext cx="2057401" cy="132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Shape 37"/>
            <p:cNvSpPr txBox="1">
              <a:spLocks/>
            </p:cNvSpPr>
            <p:nvPr/>
          </p:nvSpPr>
          <p:spPr>
            <a:xfrm>
              <a:off x="8776188" y="6248400"/>
              <a:ext cx="7358063" cy="14259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normAutofit/>
            </a:bodyPr>
            <a:lstStyle>
              <a:lvl1pPr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1pPr>
              <a:lvl2pPr indent="228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2pPr>
              <a:lvl3pPr indent="457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3pPr>
              <a:lvl4pPr indent="685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4pPr>
              <a:lvl5pPr indent="9144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5pPr>
              <a:lvl6pPr indent="11430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6pPr>
              <a:lvl7pPr indent="1371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7pPr>
              <a:lvl8pPr indent="1600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8pPr>
              <a:lvl9pPr indent="1828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>
                <a:defRPr sz="1800"/>
              </a:pPr>
              <a:r>
                <a:rPr lang="en-US" sz="3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ZipShoppe</a:t>
              </a:r>
              <a:endPara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04874" y="3367433"/>
            <a:ext cx="8792526" cy="509907"/>
            <a:chOff x="8504874" y="3367433"/>
            <a:chExt cx="8792526" cy="509907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8504874" y="3877340"/>
              <a:ext cx="8792526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5" name="Rectangle 24"/>
            <p:cNvSpPr/>
            <p:nvPr/>
          </p:nvSpPr>
          <p:spPr>
            <a:xfrm>
              <a:off x="8595837" y="3367433"/>
              <a:ext cx="86106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 latinLnBrk="1" hangingPunct="0">
                <a:lnSpc>
                  <a:spcPct val="150000"/>
                </a:lnSpc>
              </a:pPr>
              <a:r>
                <a:rPr lang="en-US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Search's: </a:t>
              </a:r>
              <a:r>
                <a:rPr lang="en-US" sz="1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By </a:t>
              </a:r>
              <a:r>
                <a:rPr lang="en-US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Store Product </a:t>
              </a:r>
              <a:r>
                <a:rPr lang="en-US" sz="1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Category, Product name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504874" y="3962400"/>
            <a:ext cx="8853963" cy="477329"/>
            <a:chOff x="8504874" y="4142366"/>
            <a:chExt cx="8853963" cy="477329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8504874" y="4619695"/>
              <a:ext cx="8792526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Rectangle 27"/>
            <p:cNvSpPr/>
            <p:nvPr/>
          </p:nvSpPr>
          <p:spPr>
            <a:xfrm>
              <a:off x="8748237" y="4142366"/>
              <a:ext cx="8610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 latinLnBrk="1" hangingPunct="0"/>
              <a:r>
                <a:rPr lang="en-US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Return’s: Items </a:t>
              </a:r>
              <a:r>
                <a:rPr lang="en-US" sz="1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with recommendation on similar product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504874" y="4419600"/>
            <a:ext cx="8792526" cy="509907"/>
            <a:chOff x="8504874" y="3367433"/>
            <a:chExt cx="8792526" cy="509907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8504874" y="3877340"/>
              <a:ext cx="8792526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4" name="Rectangle 33"/>
            <p:cNvSpPr/>
            <p:nvPr/>
          </p:nvSpPr>
          <p:spPr>
            <a:xfrm>
              <a:off x="8595837" y="3367433"/>
              <a:ext cx="86106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 latinLnBrk="1" hangingPunct="0">
                <a:lnSpc>
                  <a:spcPct val="150000"/>
                </a:lnSpc>
              </a:pPr>
              <a:r>
                <a:rPr lang="en-US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Adds: Product to shopping List</a:t>
              </a:r>
              <a:endPara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5" name="Flowchart: Decision 34"/>
          <p:cNvSpPr/>
          <p:nvPr/>
        </p:nvSpPr>
        <p:spPr>
          <a:xfrm>
            <a:off x="3587262" y="5372393"/>
            <a:ext cx="2286000" cy="815181"/>
          </a:xfrm>
          <a:prstGeom prst="flowChartDecisi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Login?</a:t>
            </a:r>
          </a:p>
        </p:txBody>
      </p:sp>
      <p:sp>
        <p:nvSpPr>
          <p:cNvPr id="37" name="Flowchart: Process 36"/>
          <p:cNvSpPr/>
          <p:nvPr/>
        </p:nvSpPr>
        <p:spPr>
          <a:xfrm>
            <a:off x="3012832" y="6695022"/>
            <a:ext cx="3429000" cy="471924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>
                <a:solidFill>
                  <a:schemeClr val="tx1"/>
                </a:solidFill>
              </a:rPr>
              <a:t>Register / Login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612" y="5895127"/>
            <a:ext cx="6191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063" y="5895127"/>
            <a:ext cx="6000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63" y="5915025"/>
            <a:ext cx="628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10896600" y="5410200"/>
            <a:ext cx="4551737" cy="1320763"/>
            <a:chOff x="8776188" y="5526974"/>
            <a:chExt cx="7358063" cy="2147332"/>
          </a:xfrm>
        </p:grpSpPr>
        <p:pic>
          <p:nvPicPr>
            <p:cNvPr id="42" name="Picture 41" descr="https://blog.fi-xifi.eu/wp-content/uploads/2013/11/server-cloud-slice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3319" y="5526974"/>
              <a:ext cx="2057401" cy="132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Shape 37"/>
            <p:cNvSpPr txBox="1">
              <a:spLocks/>
            </p:cNvSpPr>
            <p:nvPr/>
          </p:nvSpPr>
          <p:spPr>
            <a:xfrm>
              <a:off x="8776188" y="6248400"/>
              <a:ext cx="7358063" cy="14259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normAutofit/>
            </a:bodyPr>
            <a:lstStyle>
              <a:lvl1pPr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1pPr>
              <a:lvl2pPr indent="228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2pPr>
              <a:lvl3pPr indent="457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3pPr>
              <a:lvl4pPr indent="685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4pPr>
              <a:lvl5pPr indent="9144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5pPr>
              <a:lvl6pPr indent="11430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6pPr>
              <a:lvl7pPr indent="1371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7pPr>
              <a:lvl8pPr indent="1600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8pPr>
              <a:lvl9pPr indent="1828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>
                <a:defRPr sz="1800"/>
              </a:pPr>
              <a:r>
                <a:rPr lang="en-US" sz="3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ZipShoppe</a:t>
              </a:r>
              <a:endPara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8896612" y="6629400"/>
            <a:ext cx="65517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latinLnBrk="1" hangingPunct="0">
              <a:lnSpc>
                <a:spcPct val="15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Login with one of the option</a:t>
            </a:r>
            <a:endParaRPr lang="en-US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9" name="Straight Arrow Connector 38"/>
          <p:cNvCxnSpPr>
            <a:stCxn id="4" idx="2"/>
            <a:endCxn id="7" idx="0"/>
          </p:cNvCxnSpPr>
          <p:nvPr/>
        </p:nvCxnSpPr>
        <p:spPr>
          <a:xfrm>
            <a:off x="4724400" y="3877340"/>
            <a:ext cx="5862" cy="506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2"/>
            <a:endCxn id="35" idx="0"/>
          </p:cNvCxnSpPr>
          <p:nvPr/>
        </p:nvCxnSpPr>
        <p:spPr>
          <a:xfrm>
            <a:off x="4730262" y="4855657"/>
            <a:ext cx="0" cy="516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2"/>
            <a:endCxn id="37" idx="0"/>
          </p:cNvCxnSpPr>
          <p:nvPr/>
        </p:nvCxnSpPr>
        <p:spPr>
          <a:xfrm flipH="1">
            <a:off x="4727332" y="6187574"/>
            <a:ext cx="2930" cy="507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7" idx="2"/>
            <a:endCxn id="85" idx="0"/>
          </p:cNvCxnSpPr>
          <p:nvPr/>
        </p:nvCxnSpPr>
        <p:spPr>
          <a:xfrm>
            <a:off x="4727332" y="7166946"/>
            <a:ext cx="2930" cy="1047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5" idx="3"/>
            <a:endCxn id="85" idx="3"/>
          </p:cNvCxnSpPr>
          <p:nvPr/>
        </p:nvCxnSpPr>
        <p:spPr>
          <a:xfrm>
            <a:off x="5873262" y="5779984"/>
            <a:ext cx="1066800" cy="2670854"/>
          </a:xfrm>
          <a:prstGeom prst="bentConnector3">
            <a:avLst>
              <a:gd name="adj1" fmla="val 12142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8436590" y="7315200"/>
            <a:ext cx="8853963" cy="477329"/>
            <a:chOff x="8504874" y="4142366"/>
            <a:chExt cx="8853963" cy="477329"/>
          </a:xfrm>
        </p:grpSpPr>
        <p:cxnSp>
          <p:nvCxnSpPr>
            <p:cNvPr id="64" name="Straight Arrow Connector 63"/>
            <p:cNvCxnSpPr/>
            <p:nvPr/>
          </p:nvCxnSpPr>
          <p:spPr>
            <a:xfrm flipH="1">
              <a:off x="8504874" y="4619695"/>
              <a:ext cx="8792526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5" name="Rectangle 64"/>
            <p:cNvSpPr/>
            <p:nvPr/>
          </p:nvSpPr>
          <p:spPr>
            <a:xfrm>
              <a:off x="8748237" y="4142366"/>
              <a:ext cx="8610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 latinLnBrk="1" hangingPunct="0"/>
              <a:r>
                <a:rPr lang="en-US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Return’s: Previously Selected Delivery Address</a:t>
              </a:r>
              <a:endPara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581074" y="7872093"/>
            <a:ext cx="8792526" cy="509907"/>
            <a:chOff x="8504874" y="3367433"/>
            <a:chExt cx="8792526" cy="509907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8504874" y="3877340"/>
              <a:ext cx="8792526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1" name="Rectangle 80"/>
            <p:cNvSpPr/>
            <p:nvPr/>
          </p:nvSpPr>
          <p:spPr>
            <a:xfrm>
              <a:off x="8595837" y="3367433"/>
              <a:ext cx="8610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 latinLnBrk="1" hangingPunct="0"/>
              <a:r>
                <a:rPr lang="en-US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Selects: </a:t>
              </a:r>
              <a:r>
                <a:rPr lang="en-US" sz="1800" dirty="0" smtClean="0">
                  <a:solidFill>
                    <a:schemeClr val="tx1"/>
                  </a:solidFill>
                </a:rPr>
                <a:t>from </a:t>
              </a:r>
              <a:r>
                <a:rPr lang="en-US" sz="1800" dirty="0">
                  <a:solidFill>
                    <a:schemeClr val="tx1"/>
                  </a:solidFill>
                </a:rPr>
                <a:t>pre-existing </a:t>
              </a:r>
              <a:r>
                <a:rPr lang="en-US" sz="1800" dirty="0" smtClean="0">
                  <a:solidFill>
                    <a:schemeClr val="tx1"/>
                  </a:solidFill>
                </a:rPr>
                <a:t>delivery options </a:t>
              </a:r>
              <a:r>
                <a:rPr lang="en-US" sz="1800" dirty="0">
                  <a:solidFill>
                    <a:schemeClr val="tx1"/>
                  </a:solidFill>
                </a:rPr>
                <a:t>or adds New 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534400" y="8329293"/>
            <a:ext cx="8792526" cy="509907"/>
            <a:chOff x="8504874" y="3367433"/>
            <a:chExt cx="8792526" cy="509907"/>
          </a:xfrm>
        </p:grpSpPr>
        <p:cxnSp>
          <p:nvCxnSpPr>
            <p:cNvPr id="83" name="Straight Arrow Connector 82"/>
            <p:cNvCxnSpPr/>
            <p:nvPr/>
          </p:nvCxnSpPr>
          <p:spPr>
            <a:xfrm>
              <a:off x="8504874" y="3877340"/>
              <a:ext cx="8792526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4" name="Rectangle 83"/>
            <p:cNvSpPr/>
            <p:nvPr/>
          </p:nvSpPr>
          <p:spPr>
            <a:xfrm>
              <a:off x="8595837" y="3367433"/>
              <a:ext cx="86106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 latinLnBrk="1" hangingPunct="0">
                <a:lnSpc>
                  <a:spcPct val="15000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Delivery Time </a:t>
              </a:r>
              <a:r>
                <a:rPr lang="en-US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Window ; In 2 </a:t>
              </a:r>
              <a:r>
                <a:rPr lang="en-US" sz="1800" dirty="0" err="1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Hrs</a:t>
              </a:r>
              <a:r>
                <a:rPr lang="en-US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or In 4 </a:t>
              </a:r>
              <a:r>
                <a:rPr lang="en-US" sz="1800" dirty="0" err="1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Hrs</a:t>
              </a:r>
              <a:endPara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85" name="Flowchart: Predefined Process 84"/>
          <p:cNvSpPr/>
          <p:nvPr/>
        </p:nvSpPr>
        <p:spPr>
          <a:xfrm>
            <a:off x="2520462" y="8214876"/>
            <a:ext cx="4419600" cy="471924"/>
          </a:xfrm>
          <a:prstGeom prst="flowChartPredefined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>
                <a:solidFill>
                  <a:schemeClr val="tx1"/>
                </a:solidFill>
              </a:rPr>
              <a:t>Delivery </a:t>
            </a:r>
            <a:r>
              <a:rPr lang="en-US" sz="2400" dirty="0" smtClean="0">
                <a:solidFill>
                  <a:schemeClr val="tx1"/>
                </a:solidFill>
              </a:rPr>
              <a:t>Options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9" name="Left Brace 88"/>
          <p:cNvSpPr/>
          <p:nvPr/>
        </p:nvSpPr>
        <p:spPr>
          <a:xfrm>
            <a:off x="7523948" y="3697933"/>
            <a:ext cx="477052" cy="1826860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17431096" y="7251373"/>
            <a:ext cx="4551737" cy="1320763"/>
            <a:chOff x="8776188" y="5526974"/>
            <a:chExt cx="7358063" cy="2147332"/>
          </a:xfrm>
        </p:grpSpPr>
        <p:pic>
          <p:nvPicPr>
            <p:cNvPr id="91" name="Picture 90" descr="https://blog.fi-xifi.eu/wp-content/uploads/2013/11/server-cloud-slice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3319" y="5526974"/>
              <a:ext cx="2057401" cy="132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Shape 37"/>
            <p:cNvSpPr txBox="1">
              <a:spLocks/>
            </p:cNvSpPr>
            <p:nvPr/>
          </p:nvSpPr>
          <p:spPr>
            <a:xfrm>
              <a:off x="8776188" y="6248400"/>
              <a:ext cx="7358063" cy="14259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normAutofit/>
            </a:bodyPr>
            <a:lstStyle>
              <a:lvl1pPr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1pPr>
              <a:lvl2pPr indent="228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2pPr>
              <a:lvl3pPr indent="457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3pPr>
              <a:lvl4pPr indent="685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4pPr>
              <a:lvl5pPr indent="9144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5pPr>
              <a:lvl6pPr indent="11430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6pPr>
              <a:lvl7pPr indent="1371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7pPr>
              <a:lvl8pPr indent="1600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8pPr>
              <a:lvl9pPr indent="1828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>
                <a:defRPr sz="1800"/>
              </a:pPr>
              <a:r>
                <a:rPr lang="en-US" sz="3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ZipShoppe</a:t>
              </a:r>
              <a:endPara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588990" y="8915400"/>
            <a:ext cx="8853963" cy="477329"/>
            <a:chOff x="8504874" y="4142366"/>
            <a:chExt cx="8853963" cy="477329"/>
          </a:xfrm>
        </p:grpSpPr>
        <p:cxnSp>
          <p:nvCxnSpPr>
            <p:cNvPr id="94" name="Straight Arrow Connector 93"/>
            <p:cNvCxnSpPr/>
            <p:nvPr/>
          </p:nvCxnSpPr>
          <p:spPr>
            <a:xfrm flipH="1">
              <a:off x="8504874" y="4619695"/>
              <a:ext cx="8792526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5" name="Rectangle 94"/>
            <p:cNvSpPr/>
            <p:nvPr/>
          </p:nvSpPr>
          <p:spPr>
            <a:xfrm>
              <a:off x="8748237" y="4142366"/>
              <a:ext cx="8610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 latinLnBrk="1" hangingPunct="0"/>
              <a:r>
                <a:rPr lang="en-US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Show Shopper available from network in the selected Del Area</a:t>
              </a:r>
              <a:endPara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8610600" y="5009071"/>
            <a:ext cx="8853963" cy="477329"/>
            <a:chOff x="8504874" y="4142366"/>
            <a:chExt cx="8853963" cy="477329"/>
          </a:xfrm>
        </p:grpSpPr>
        <p:cxnSp>
          <p:nvCxnSpPr>
            <p:cNvPr id="98" name="Straight Arrow Connector 97"/>
            <p:cNvCxnSpPr/>
            <p:nvPr/>
          </p:nvCxnSpPr>
          <p:spPr>
            <a:xfrm flipH="1">
              <a:off x="8504874" y="4619695"/>
              <a:ext cx="8792526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9" name="Rectangle 98"/>
            <p:cNvSpPr/>
            <p:nvPr/>
          </p:nvSpPr>
          <p:spPr>
            <a:xfrm>
              <a:off x="8748237" y="4142366"/>
              <a:ext cx="8610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 latinLnBrk="1" hangingPunct="0"/>
              <a:r>
                <a:rPr lang="en-US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Return’s: </a:t>
              </a:r>
              <a:r>
                <a:rPr lang="en-US" sz="1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bill with total amount due including </a:t>
              </a:r>
              <a:r>
                <a:rPr lang="en-US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tax</a:t>
              </a:r>
              <a:endPara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109" name="Group 4108"/>
          <p:cNvGrpSpPr/>
          <p:nvPr/>
        </p:nvGrpSpPr>
        <p:grpSpPr>
          <a:xfrm>
            <a:off x="2571224" y="2817977"/>
            <a:ext cx="1258352" cy="952898"/>
            <a:chOff x="762000" y="1905000"/>
            <a:chExt cx="1258352" cy="952898"/>
          </a:xfrm>
        </p:grpSpPr>
        <p:pic>
          <p:nvPicPr>
            <p:cNvPr id="15" name="Picture 6" descr="http://dev.iosue.co/wp-content/uploads/2013/07/iosue_icon_Shopper-Research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49"/>
            <a:stretch/>
          </p:blipFill>
          <p:spPr bwMode="auto">
            <a:xfrm>
              <a:off x="1008753" y="1905000"/>
              <a:ext cx="792446" cy="558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Rectangle 99"/>
            <p:cNvSpPr/>
            <p:nvPr/>
          </p:nvSpPr>
          <p:spPr>
            <a:xfrm>
              <a:off x="762000" y="2478307"/>
              <a:ext cx="1258352" cy="37959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Buyer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103" name="Picture 6" descr="http://dev.iosue.co/wp-content/uploads/2013/07/iosue_icon_Shopper-Research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9"/>
          <a:stretch/>
        </p:blipFill>
        <p:spPr bwMode="auto">
          <a:xfrm>
            <a:off x="2124239" y="4090643"/>
            <a:ext cx="792446" cy="5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http://dev.iosue.co/wp-content/uploads/2013/07/iosue_icon_Shopper-Research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9"/>
          <a:stretch/>
        </p:blipFill>
        <p:spPr bwMode="auto">
          <a:xfrm>
            <a:off x="2596575" y="6350000"/>
            <a:ext cx="792446" cy="5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 descr="http://dev.iosue.co/wp-content/uploads/2013/07/iosue_icon_Shopper-Research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9"/>
          <a:stretch/>
        </p:blipFill>
        <p:spPr bwMode="auto">
          <a:xfrm>
            <a:off x="2276639" y="7876999"/>
            <a:ext cx="792446" cy="5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TextBox 4109"/>
          <p:cNvSpPr txBox="1"/>
          <p:nvPr/>
        </p:nvSpPr>
        <p:spPr>
          <a:xfrm>
            <a:off x="4847493" y="6223098"/>
            <a:ext cx="30777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090069" y="5288831"/>
            <a:ext cx="32541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4112" name="Elbow Connector 4111"/>
          <p:cNvCxnSpPr>
            <a:stCxn id="4124" idx="2"/>
            <a:endCxn id="175" idx="0"/>
          </p:cNvCxnSpPr>
          <p:nvPr/>
        </p:nvCxnSpPr>
        <p:spPr>
          <a:xfrm rot="10800000" flipV="1">
            <a:off x="2672862" y="9916552"/>
            <a:ext cx="1622550" cy="93499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4" name="Elbow Connector 4113"/>
          <p:cNvCxnSpPr>
            <a:stCxn id="4124" idx="3"/>
            <a:endCxn id="177" idx="0"/>
          </p:cNvCxnSpPr>
          <p:nvPr/>
        </p:nvCxnSpPr>
        <p:spPr>
          <a:xfrm rot="16200000" flipH="1">
            <a:off x="5512170" y="10196602"/>
            <a:ext cx="1306695" cy="15878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8" name="Elbow Connector 4117"/>
          <p:cNvCxnSpPr>
            <a:stCxn id="4124" idx="5"/>
            <a:endCxn id="176" idx="0"/>
          </p:cNvCxnSpPr>
          <p:nvPr/>
        </p:nvCxnSpPr>
        <p:spPr>
          <a:xfrm>
            <a:off x="7165222" y="9916553"/>
            <a:ext cx="2397878" cy="35572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4" name="Flowchart: Data 4123"/>
          <p:cNvSpPr/>
          <p:nvPr/>
        </p:nvSpPr>
        <p:spPr>
          <a:xfrm>
            <a:off x="3936686" y="9495925"/>
            <a:ext cx="3587262" cy="841256"/>
          </a:xfrm>
          <a:prstGeom prst="flowChartInputOutp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>
                <a:solidFill>
                  <a:schemeClr val="tx1"/>
                </a:solidFill>
              </a:rPr>
              <a:t>Payment </a:t>
            </a:r>
            <a:endParaRPr lang="en-US" sz="2400" dirty="0" smtClean="0">
              <a:solidFill>
                <a:schemeClr val="tx1"/>
              </a:solidFill>
            </a:endParaRPr>
          </a:p>
          <a:p>
            <a:pPr rtl="0" latinLnBrk="1" hangingPunct="0"/>
            <a:r>
              <a:rPr lang="en-US" sz="2400" dirty="0" smtClean="0">
                <a:solidFill>
                  <a:schemeClr val="tx1"/>
                </a:solidFill>
              </a:rPr>
              <a:t>Options</a:t>
            </a: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cxnSp>
        <p:nvCxnSpPr>
          <p:cNvPr id="4133" name="Elbow Connector 4132"/>
          <p:cNvCxnSpPr>
            <a:stCxn id="85" idx="2"/>
            <a:endCxn id="4124" idx="1"/>
          </p:cNvCxnSpPr>
          <p:nvPr/>
        </p:nvCxnSpPr>
        <p:spPr>
          <a:xfrm rot="16200000" flipH="1">
            <a:off x="4825727" y="8591334"/>
            <a:ext cx="809125" cy="100005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5" name="Title 41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Buyer’s Shopping Flow</a:t>
            </a:r>
            <a:endParaRPr lang="en-US" dirty="0"/>
          </a:p>
        </p:txBody>
      </p:sp>
      <p:sp>
        <p:nvSpPr>
          <p:cNvPr id="175" name="Flowchart: Process 174"/>
          <p:cNvSpPr/>
          <p:nvPr/>
        </p:nvSpPr>
        <p:spPr>
          <a:xfrm>
            <a:off x="958362" y="10851548"/>
            <a:ext cx="3429000" cy="471924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>
                <a:solidFill>
                  <a:schemeClr val="tx1"/>
                </a:solidFill>
              </a:rPr>
              <a:t>Pay </a:t>
            </a:r>
            <a:r>
              <a:rPr lang="en-US" sz="2400" dirty="0" smtClean="0">
                <a:solidFill>
                  <a:schemeClr val="tx1"/>
                </a:solidFill>
              </a:rPr>
              <a:t>By Credit </a:t>
            </a:r>
            <a:r>
              <a:rPr lang="en-US" sz="2400" dirty="0">
                <a:solidFill>
                  <a:schemeClr val="tx1"/>
                </a:solidFill>
              </a:rPr>
              <a:t>Card</a:t>
            </a:r>
          </a:p>
        </p:txBody>
      </p:sp>
      <p:sp>
        <p:nvSpPr>
          <p:cNvPr id="176" name="Flowchart: Process 175"/>
          <p:cNvSpPr/>
          <p:nvPr/>
        </p:nvSpPr>
        <p:spPr>
          <a:xfrm>
            <a:off x="7848600" y="10272276"/>
            <a:ext cx="3429000" cy="471924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>
                <a:solidFill>
                  <a:schemeClr val="tx1"/>
                </a:solidFill>
              </a:rPr>
              <a:t>Pay </a:t>
            </a:r>
            <a:r>
              <a:rPr lang="en-US" sz="2400" dirty="0" smtClean="0">
                <a:solidFill>
                  <a:schemeClr val="tx1"/>
                </a:solidFill>
              </a:rPr>
              <a:t>By PayPal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7" name="Flowchart: Process 176"/>
          <p:cNvSpPr/>
          <p:nvPr/>
        </p:nvSpPr>
        <p:spPr>
          <a:xfrm>
            <a:off x="5536886" y="11643876"/>
            <a:ext cx="2845114" cy="471924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>
                <a:solidFill>
                  <a:schemeClr val="tx1"/>
                </a:solidFill>
              </a:rPr>
              <a:t>Cash </a:t>
            </a:r>
            <a:r>
              <a:rPr lang="en-US" sz="2400" dirty="0" smtClean="0">
                <a:solidFill>
                  <a:schemeClr val="tx1"/>
                </a:solidFill>
              </a:rPr>
              <a:t>On Delivery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9" name="Flowchart: Off-page Connector 178"/>
          <p:cNvSpPr/>
          <p:nvPr/>
        </p:nvSpPr>
        <p:spPr>
          <a:xfrm>
            <a:off x="17033712" y="11353800"/>
            <a:ext cx="2549688" cy="1044654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Broadcast</a:t>
            </a:r>
          </a:p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Shopping List</a:t>
            </a:r>
          </a:p>
        </p:txBody>
      </p:sp>
      <p:sp>
        <p:nvSpPr>
          <p:cNvPr id="187" name="Flowchart: Data 186"/>
          <p:cNvSpPr/>
          <p:nvPr/>
        </p:nvSpPr>
        <p:spPr>
          <a:xfrm>
            <a:off x="515071" y="12573000"/>
            <a:ext cx="4315582" cy="841256"/>
          </a:xfrm>
          <a:prstGeom prst="flowChartInputOutp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Stored Instrument  / Add new</a:t>
            </a: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15" name="Straight Arrow Connector 114"/>
          <p:cNvCxnSpPr>
            <a:stCxn id="175" idx="2"/>
            <a:endCxn id="187" idx="1"/>
          </p:cNvCxnSpPr>
          <p:nvPr/>
        </p:nvCxnSpPr>
        <p:spPr>
          <a:xfrm>
            <a:off x="2672862" y="11323472"/>
            <a:ext cx="0" cy="1249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187" idx="5"/>
            <a:endCxn id="237" idx="2"/>
          </p:cNvCxnSpPr>
          <p:nvPr/>
        </p:nvCxnSpPr>
        <p:spPr>
          <a:xfrm>
            <a:off x="4399095" y="12993628"/>
            <a:ext cx="3423863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6" name="Picture 6" descr="http://dev.iosue.co/wp-content/uploads/2013/07/iosue_icon_Shopper-Research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9"/>
          <a:stretch/>
        </p:blipFill>
        <p:spPr bwMode="auto">
          <a:xfrm>
            <a:off x="4241743" y="9216524"/>
            <a:ext cx="792446" cy="5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" name="Flowchart: Data 236"/>
          <p:cNvSpPr/>
          <p:nvPr/>
        </p:nvSpPr>
        <p:spPr>
          <a:xfrm>
            <a:off x="7391400" y="12573000"/>
            <a:ext cx="4315582" cy="841256"/>
          </a:xfrm>
          <a:prstGeom prst="flowChartInputOutp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Initiate Hold for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Amount due</a:t>
            </a: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8" name="Flowchart: Data 237"/>
          <p:cNvSpPr/>
          <p:nvPr/>
        </p:nvSpPr>
        <p:spPr>
          <a:xfrm>
            <a:off x="12705849" y="10105292"/>
            <a:ext cx="4675667" cy="841256"/>
          </a:xfrm>
          <a:prstGeom prst="flowChartInputOutp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Transfers money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To holding account</a:t>
            </a:r>
          </a:p>
        </p:txBody>
      </p:sp>
      <p:cxnSp>
        <p:nvCxnSpPr>
          <p:cNvPr id="182" name="Elbow Connector 181"/>
          <p:cNvCxnSpPr>
            <a:stCxn id="237" idx="5"/>
            <a:endCxn id="86" idx="2"/>
          </p:cNvCxnSpPr>
          <p:nvPr/>
        </p:nvCxnSpPr>
        <p:spPr>
          <a:xfrm flipV="1">
            <a:off x="11275424" y="12111779"/>
            <a:ext cx="1952098" cy="88184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Process 85"/>
          <p:cNvSpPr/>
          <p:nvPr/>
        </p:nvSpPr>
        <p:spPr>
          <a:xfrm>
            <a:off x="11513022" y="11639855"/>
            <a:ext cx="3429000" cy="471924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 smtClean="0">
                <a:solidFill>
                  <a:schemeClr val="tx1"/>
                </a:solidFill>
              </a:rPr>
              <a:t>Deduct Point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177" idx="3"/>
            <a:endCxn id="86" idx="1"/>
          </p:cNvCxnSpPr>
          <p:nvPr/>
        </p:nvCxnSpPr>
        <p:spPr>
          <a:xfrm flipV="1">
            <a:off x="8382000" y="11875817"/>
            <a:ext cx="3131022" cy="4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76" idx="3"/>
            <a:endCxn id="238" idx="2"/>
          </p:cNvCxnSpPr>
          <p:nvPr/>
        </p:nvCxnSpPr>
        <p:spPr>
          <a:xfrm>
            <a:off x="11277600" y="10508238"/>
            <a:ext cx="1895816" cy="17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238" idx="3"/>
            <a:endCxn id="86" idx="0"/>
          </p:cNvCxnSpPr>
          <p:nvPr/>
        </p:nvCxnSpPr>
        <p:spPr>
          <a:xfrm rot="5400000">
            <a:off x="13555166" y="10618904"/>
            <a:ext cx="693307" cy="13485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6" idx="3"/>
            <a:endCxn id="179" idx="1"/>
          </p:cNvCxnSpPr>
          <p:nvPr/>
        </p:nvCxnSpPr>
        <p:spPr>
          <a:xfrm>
            <a:off x="14942022" y="11875817"/>
            <a:ext cx="2091690" cy="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62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4" descr="http://spinnakr.com/blog/wp-content/uploads/2013/03/checki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07"/>
          <a:stretch/>
        </p:blipFill>
        <p:spPr bwMode="auto">
          <a:xfrm>
            <a:off x="9465711" y="7155869"/>
            <a:ext cx="5240889" cy="175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3" name="Diagram 92"/>
          <p:cNvGraphicFramePr/>
          <p:nvPr>
            <p:extLst>
              <p:ext uri="{D42A27DB-BD31-4B8C-83A1-F6EECF244321}">
                <p14:modId xmlns:p14="http://schemas.microsoft.com/office/powerpoint/2010/main" val="2341993110"/>
              </p:ext>
            </p:extLst>
          </p:nvPr>
        </p:nvGraphicFramePr>
        <p:xfrm>
          <a:off x="6663716" y="4265350"/>
          <a:ext cx="10126621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5" name="Group 84"/>
          <p:cNvGrpSpPr/>
          <p:nvPr/>
        </p:nvGrpSpPr>
        <p:grpSpPr>
          <a:xfrm>
            <a:off x="19218141" y="3846100"/>
            <a:ext cx="1266434" cy="1592715"/>
            <a:chOff x="18012508" y="3971736"/>
            <a:chExt cx="1266434" cy="1592715"/>
          </a:xfrm>
        </p:grpSpPr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2508" y="3971736"/>
              <a:ext cx="870300" cy="159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24" descr="http://spinnakr.com/blog/wp-content/uploads/2013/03/checki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7658" y="4191000"/>
              <a:ext cx="831284" cy="80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oup 81"/>
          <p:cNvGrpSpPr/>
          <p:nvPr/>
        </p:nvGrpSpPr>
        <p:grpSpPr>
          <a:xfrm>
            <a:off x="18075141" y="3853585"/>
            <a:ext cx="1266434" cy="1592715"/>
            <a:chOff x="18012508" y="3971736"/>
            <a:chExt cx="1266434" cy="1592715"/>
          </a:xfrm>
        </p:grpSpPr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2508" y="3971736"/>
              <a:ext cx="870300" cy="159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24" descr="http://spinnakr.com/blog/wp-content/uploads/2013/03/checki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7658" y="4191000"/>
              <a:ext cx="831284" cy="80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239053657"/>
              </p:ext>
            </p:extLst>
          </p:nvPr>
        </p:nvGraphicFramePr>
        <p:xfrm>
          <a:off x="1371600" y="5813604"/>
          <a:ext cx="6096000" cy="440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2" name="Right Arrow 51"/>
          <p:cNvSpPr/>
          <p:nvPr/>
        </p:nvSpPr>
        <p:spPr>
          <a:xfrm>
            <a:off x="7848600" y="6705600"/>
            <a:ext cx="1585486" cy="385741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</p:spPr>
        <p:txBody>
          <a:bodyPr/>
          <a:lstStyle/>
          <a:p>
            <a:r>
              <a:rPr lang="en-US" dirty="0" smtClean="0"/>
              <a:t>Buyer Shopper Mapping Flow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6943543" y="5754883"/>
            <a:ext cx="4371356" cy="37959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Shopper check-in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4" name="Flowchart: Off-page Connector 63"/>
          <p:cNvSpPr/>
          <p:nvPr/>
        </p:nvSpPr>
        <p:spPr>
          <a:xfrm>
            <a:off x="2860024" y="3363873"/>
            <a:ext cx="2549688" cy="1044654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Broadcast</a:t>
            </a:r>
          </a:p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Shopping List</a:t>
            </a:r>
          </a:p>
        </p:txBody>
      </p:sp>
      <p:sp>
        <p:nvSpPr>
          <p:cNvPr id="60" name="AutoShape 10" descr="data:image/jpeg;base64,/9j/4AAQSkZJRgABAQAAAQABAAD/2wCEAAkGBg8QDxAPDxAQEhAQEBAQFRAPEhQPEA8PFBUVFRUQEhIXGyYeFxkjGRUVHy8gIycpLC0sFh4xNTAqNSYrLCkBCQoKDgwOGg8PGi8kHyQsLyosKSosLCwpLSwsKTQpKSksKSwuNSktLSwpLCkvLCwtKSwsNDUtMCwsLSktKSwpLP/AABEIAOAA4QMBIgACEQEDEQH/xAAcAAEAAgIDAQAAAAAAAAAAAAAABgcEBQECAwj/xABKEAACAQIBBQwGCQEECwEAAAAAAQIDBBEFBiExkQcSExUiQVFUYXGB0hQyUqGioxcjQmJygpKxssEzQ5PRJDQ1RFNzs9Ph8PEW/8QAGwEBAAIDAQEAAAAAAAAAAAAAAAEDAgQFBgf/xAA0EQACAQMCAwUHAwQDAAAAAAAAAQIDBBESMSFBUQUTImFxBoGRscHR4TKh8BQjQqIzYoL/2gAMAwEAAhEDEQA/ALxAAAAAAAAAAAAANdlzL1vZUXWuJqMccEtc5y9mEed//SG0llmUISnJRist8jYkVy/ulZPtG4Oo61Vf3dFb7Dsc/VXdjj2Fd5xZ73uUt9Tp429o8Y7xPlVI/flrfctHeaq2ybThzYv2padho1LvlD4nrLP2fWNV0/8Ayvq/t8SS3m65f1tFtbU6SePKljWa7m97HHwNRPO/Lc9MrqUe5UofwieYNR1ZveTO9TsrWmsQpR96y/izv/8Ap8srSryT8Yv94mbZbpGWKL+t3leOK0ThBPDoTp4e9M14CqTW0mZStLaaxKlH4JfImuR92S2m97d0Z28vajjVhzaWklJd2D1E7sMo0biCqUKkKkH9qElJY9Dw1PsKLrW0J6JRT/faY9p6TZ1OGs6soS54rVJLmaeiS7GbELqS/VxORddgUKizQel9HxX3X7n0KCD5lbpdO8at7lRo3OpacKdZ/dx9WWOPJfg3qJwb8JxmsxPIXNrVtp93VWH/ADYAAzNcAAAAAAAAAAAAAAAAAAAAAAHWc0k23gkm23qSWtsA12cOcFGxt5XFd6FojFetUm9UIrp/ZJvmKTyllGvlGu7m5fJ0qnSXqQh7MV0dL1sys7M4JZTvG036LRbjTjqUlj677Ze5YHmlhqOVXrd48LY9/wBldnK0pqpNf3H/AKrp69TiKw0I5ANc64AAAAAAAABh32TlPlR5NRaU1ox7/wDMsLc3z8dfCxu5f6RHFU5y11or7MvvpbUQkwMoW8k1XpOUalNqScXhLRqkmudazOnUdOWUa15aQvKXdz35Po/sfRANBmVnMr+zhWeCqx5FWK5qi50uZNYNd5vzsxkpLKPm1WlKlN05rinhgAElYAAAAAAAAAAAAAAAAAAIPus5fdvZcBB4VLpuno1qil9ZtxUfzMnBSu6PeekZX4PF722hCGHNj/aNrxkk+7sNe5npp8OfA7PYlsq93HVtHxP3bfvg1FhbcHTS53pfezIAOSe+by8gA70qUpyjCCcpTaiktbk9CJIbxxZ1hBtpJNtvBJLFt9CS1kgscwr6qlJwjTT/AOLLCX6UmTnNfNSnaQUpJSryXKqa8Puw6F+5vjfp2ixmZ5O87fkpONuljq/oisa25veRWMZUJ9ilJP3xI/f5MrW8t7Xpypt6t8tEvwyWhl3HhfWFOtTdOrBThLmf7roZlK0i14Sih2/WjL+6k15cH9ijgbnOjN6VnW3umVKeLpyevBa4vtRpjnyi4vDPX0qsa0FUg8pgAEFhn7neVXZ5T4B4Kjd4QeLwSksXTfa983HD7+26j52ytvo8HWg2p05pqS1p4pp+DSPoDJ15GtRpVo+rVpwqLukk+fvN+zlwceh5H2joJVIV1/ksP1X4+RkgA3jy4AAAAAAAAAAAAAAAAAAPn24qOeUb2o+evX8Majw9ywPoI+eqP+tXf/On/ORo3m0T1fs2vFVfkvmZgANA9WCW7nGT1UuZ1ZLRRho/HPQn4JPaRInm5fUX+lR58aT8OUi63WaiOZ2tNws5uPp8WkyegA6588AAAI/nxk5VrKq8OVSXCxfPyda8Viipi6c4KijaXLergKvvi0Usc67S1Jns/Z6cnRlF7J/NAAGmejMXKkcaM+xJ7GW9uc3PCZKtG3i4wlDu3k5RS8EkVJff2U/wstDco/2VR/HW/wCpI2rT/kfocL2gSdpF/wDb6MmAAOmeGAAAAAAAAAAAAAAAAAAB8+VYOGUL2D1qvXWyq1/U+gykc/LT0fLNR6o3EYVFow9Zb19+MoPaaV4vCn5np/ZyolWnDrH5P8mIADnnrwbzM3LCtruMpPCnUXBT6Fi1vZPuf7s0YZlGTi8oqrUo1qbpy2awXwmclcZq598DGNC6xdNYKNVcqUFqUZrnXaT6zyjRrR31KpCafPGSe3oOvTqxmuB88u7GtayxNcOT5MyQdZzS0tpLpbwIzl3Pu3oJxotVqupKDxpxf3pr9kZSnGKyyihb1a8tNOOWY26NllQoK2i+XWacsOalFpvHvejaVue97e1K1SVWrJynN4t/skuZLoPA5NWp3ksn0GwtFaUVT57v1AAKjeMXKcsKM+5La8C4Nzy2dPJdomsG6bn3qcpST2NFNZWxcY04rGVSaiktbfMl4tH0Bk+0VGjSoxSSp04U0lqSiktGw3LNeJs857RVMUadPq2/gsfUyAAdE8YAAAAAAAAAAAAAAAAAACt92XI2NKhewjyqM1Sm0v7uTxi5dino/P2lkGLlPJ8LijUoVFjCrCUH0pNa12rWV1Ya4OJuWNy7W4jV6Pj6c/2KMtqynCMlzr3856GHKzqWV1Vs62uM2ovUpr7M12SWn/yZhxvJn0vKaUovKfFegAAIBzCTi8Ytp9KbT2o4AB6VK85LCc5yXRKcpLY2eYACWNgAAAAYuUbvg4N/aehf5kEpZeDaZlWDu8rUdGNK2xqyb1Jx9Xx3+92PoLvIZuYZrOzteGqJqvc72ck9cKax3kOx6cX39hMzrW1PRDjuzwPbV0ri5ej9MfCvq/iAAbBxgAAAAAAAAAAAAAAAAAAAACv91rNfhqCvaS+ttly8NDlQ1t98Xp7myvrC64SClzrQ+xn0BOCaaaxTTTT1NPmKGzoyI8mX86aT9Hq8um+bg29WPTF4ruw6TnXdPD1r3ntOwL3vIO2nuuMfTmv59DkAGmeiAAAAAAAAADZm5iZvcY33C1Fja2zUmmnvakvsw8WsX2LDnNLlGc5OFCknKrWkoKK1vfPBLxegu7NTN6FjaU7eODklvqkl9uq/WfdzLsSL7elrll7I5Pa97/S0NMX4p8F5Lm/ojcAA6x8/AAAAAAAAAAAAAAAAAAAAAAAABGd0DNf0+zlGKxr0salJ87ktcPzLR34dBJgYyipLDLqFaVCpGpDdPJ875Iu99HeP1oaO1r/3QZ5s907N12d3G9pL6m4k98loUa2HKj+ZYy78TVQmpJNamsTiyi4ScWfTKNeFxSjWhs/2fNHYAEFgAAAOlWqoxcnqSxO5iRs6l5c0rKjrnJb5rSoLnlLsitI8kMpJyk8JcW/Il25Nm861aplKsuTBunRTWuf2prsiuSmudy6C1jFyZk6nb0adCksIUoKC6cFzvtesyjsUqfdx0nzftC8d3XdV7bJdFyAALTRAAAAAAAAAAAAAAAANJnRnF6FCnJQVSVSe93rlvcIpNuWOD596vE0P0h1+pfHPyEZROCcgg30h3HUn+qfkOfpBuOov9U/INSGGTgEG+kK46k/1T8g+kOv1J/qn5BqQwycggj3RbjqXxz8hx9I1fqXxz8hGpDDJXnDkSne21W2qaprRLnhNaYzXc0iiLWFS3rVLSst7OnJxw7VrS7HrXeWVLdIuF/uPxz8hBM+b+V1Wjdq24GaSjUlFuSnh6s5YxWlLRj0YdBpXSUlqW6PR9gX6p1XbTfCW3lL8/YA8bS4VSCktfOuiXOj2NE9m1jgAACDwvbpU4OXPqXaye7kmbDpUZX1VfW3CwhjrjRxx33fJ6e5LpKyk/SLiKUXOnBrFRxW+jjytK1Y4YYlnUd0atGMYxsVGMUoqKnJJRSwSXINm2S1a5e4857QXyo01bRfGXGXpyXvLCBAfpJr9S+OXkOy3RrjqL/XP/tnQ72PU8TriTwEE+kS56i/1T8hx9I9x1L45+QjvYdRriTwED+kev1L45+QfSPX6l8c/IO9h1HeRJ4CB/SPX6l8c/IZWSc/p1rmlQqW6pqpJx32/baeDw0OKxxaS8SVVi+Y1xJkACwzAAAAAAILnZLh8pW1v9mmoyl4tyl8MVtJNiRTIkuHyldXD9WLnGO3ex+GL2kqKnuWHrQ9ZGViY9stbMgyRizzuJcnvMXE97p6kY5D3JQZ4zp9B7AgkxJGBf2UakJQksYyTi1zNM286eJjVaZGBs8rcpivaSsrqdvN8hvGL6Yt8mX9H2meSfPzN/h6HCQX1tHGSw1yh9qH9V3dpDMl3e/hg3yo6H2rmZy6kNEscj6NYXavKCqf5LhL16+8zDBytebyG9XrS0dy52Zs5qKbepLE65pZLd3dOvNfVUWng9Tl9mPhrfh0mCTk9KNmrWhQpyrT2j/EiVZmZB9GoJyX1tXCU+mK5oeH7tkogjzpQMqnS6dh0oxUVhHy65uJ3FWVWe7Z1jBs3dquRHuNWjZ2T5C7MQyuG57mqr6JSXazamsvFy34MhEz2PHEYgGRWMSL55xlCVtcx1054eKanHHs0S2koNTnRa8JaVUtcUpr8rxfuxMZLgYy2JjRqqUYyWqSUl3NYo7mjzKvOFsaLeuCdJ/keC+HA3htp5WS5PKAAJJBhZavOBtq1XnhTm1+LDk+/AzSLbol3vbRU1rq1Ir8seU/eokMIwcxrXe20pvXUqN/likl78dpIjFyTa8FQpU+eNOKf4sMX78TKZUWGVbrk97PU5p0sEu47bwtSMMmFcPldx5GbKzTeOL0nHoS6WY4ZOUYYMz0JdLHoS6WRpZOUYZxKKZm+hLpY9CXSxpYyjSXNuVLnTkt2V5wkE+BrNy0ak2+XDbpXf2F5zyfF87I7nVmlC6t50scJ+tBv7NRan/TxKa1Fzj5nV7Kv/wCkr5l+l8H9/cVBlGtKpKFCkt9Ko46Fz46l/UtDIGQVb0IUY6XFcqXtTely2kf3NszZb6dzcRcZQnOlCLwxUotxqS2px8GWbRyZFLWyq2ovGp8zf7fvo1Jq2g/DHi/N/g1kKO9PQ2jsI9LOnFkemXuNnQzyrj0NcZ+T3yWu07cWR9qXuPSlbKGODbx6TCUGkTFNM9DX365S7jYHnVtFPW2sOgwisszkso1QNjxXH2pe4cVx9qXuLdDK9LNcdalNSi4vVJOL7noNnxXH2pe4cWR9qXuGhkaSK7m9Zw9Ktpa4TU136YS/jHaTcgtCl6LlvepveXEHr+8sf5w95OjOltjoTDbAABYZgg+dz4fKNrb80EpSX4nvpfDBbScECyRLh8p3VxrjByjH+EcPyxe0xlsZRJSIrSu84BgSbLhY9K2ocLHpW1GtBlqIwbLhY9K2ocLHpW1GtA1DBsuFj0rahwselbUa0DUMGy4WPStqHCx6VtRrQNQwbLhY9K2o6TcXzraYAGoYM2CgueO1HqqkelbUa3ADUMGy4WPStqHCx6VtRrQNQwbLhY9K2o4c09TXgzXHpQfKRjJ5QwZhzv0tbS79BweF6uQ/D9yiLw8kMyOHh7UdqHDw9qO1GlBf3hXqN1w8PajtQ4eHtR2o0oI7wajSboPIqWl3BpunPB4PHU1OP7S2k3p1FKKktUkmu56SG502vCWlTphhUX5dfuxN1mbecLY0Hji4R4J/ke9XuSEH4mRF+Jm6ABcWGJlW84GhVq+xTlJd+Gj34ETzHtd7bSm9dSbePPvY6F78TYboV5vLPg1rq1IR8I8t/sj3yTa8FQpU/ZhFP8Wt+9srluZrYywAQSAAAAAAAAAAAAAAAAAAAAADtTeDXejqCAbA6V44xa7DucNFBiaiUWjgyGjynTw1FjRXKODoACDA6VaalGUXqknF9zWBq9zeu4q5tpa6dRT28h/wW025H8ly4DLLWqNxCS7MZJS/lB7QniSZGzTJ8ADaLiFZ92lzVrUFSo1KkKUXLFRcoucpLQ8NeiK2mJxrlfqnyZ+YsAGLjknJX/GuV+qfJn5xxrlfqnyZ+csAEaSdRX/GuV+qfJn5xxrlfqnyZ+csAE6RqK/41yv1T5M/OONcr9U+TPzlgAaRqK/41yv1T5M/OONcr9U+TPzlgAaRqK/41yv1T5M/OONcr9U+TPzlgAaRqK/41yv1T5M/OONcr9U+TPzlgAaRqK/41yv1T5M/OONcr9U+TPzlgAaRqK/41yv1T5M/OONcr9U+TPzlgAaRqK/41yv1T5M/OONcr9U+TPzlgAaRqIIsvZZ6pH/Bqec54/yz1SP+DU85OgY92hkr/jbK/VF/gz8441yv1T5M/OWADLShqK7llDK/VPkz8x14xyv1T5M/MWMDB0s8ypxyyueMcr9U+TPzGJWo5SqV6FedpUUqM4NOFOSxUZKWDxbx59rLRBHcrqR3fmefDfdlsOD1BcW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AutoShape 12" descr="data:image/jpeg;base64,/9j/4AAQSkZJRgABAQAAAQABAAD/2wCEAAkGBg8QDxAPDxAQEhAQEBAQFRAPEhQPEA8PFBUVFRUQEhIXGyYeFxkjGRUVHy8gIycpLC0sFh4xNTAqNSYrLCkBCQoKDgwOGg8PGi8kHyQsLyosKSosLCwpLSwsKTQpKSksKSwuNSktLSwpLCkvLCwtKSwsNDUtMCwsLSktKSwpLP/AABEIAOAA4QMBIgACEQEDEQH/xAAcAAEAAgIDAQAAAAAAAAAAAAAABgcEBQECAwj/xABKEAACAQIBBQwGCQEECwEAAAAAAQIDBBEFBiExkQcSExUiQVFUYXGB0hQyUqGioxcjQmJygpKxssEzQ5PRJDQ1RFNzs9Ph8PEW/8QAGwEBAAIDAQEAAAAAAAAAAAAAAAEDAgQFBgf/xAA0EQACAQMCAwUHAwQDAAAAAAAAAQIDBBESMSFBUQUTImFxBoGRscHR4TKh8BQjQqIzYoL/2gAMAwEAAhEDEQA/ALxAAAAAAAAAAAAANdlzL1vZUXWuJqMccEtc5y9mEed//SG0llmUISnJRist8jYkVy/ulZPtG4Oo61Vf3dFb7Dsc/VXdjj2Fd5xZ73uUt9Tp429o8Y7xPlVI/flrfctHeaq2ybThzYv2padho1LvlD4nrLP2fWNV0/8Ayvq/t8SS3m65f1tFtbU6SePKljWa7m97HHwNRPO/Lc9MrqUe5UofwieYNR1ZveTO9TsrWmsQpR96y/izv/8Ap8srSryT8Yv94mbZbpGWKL+t3leOK0ThBPDoTp4e9M14CqTW0mZStLaaxKlH4JfImuR92S2m97d0Z28vajjVhzaWklJd2D1E7sMo0biCqUKkKkH9qElJY9Dw1PsKLrW0J6JRT/faY9p6TZ1OGs6soS54rVJLmaeiS7GbELqS/VxORddgUKizQel9HxX3X7n0KCD5lbpdO8at7lRo3OpacKdZ/dx9WWOPJfg3qJwb8JxmsxPIXNrVtp93VWH/ADYAAzNcAAAAAAAAAAAAAAAAAAAAAAHWc0k23gkm23qSWtsA12cOcFGxt5XFd6FojFetUm9UIrp/ZJvmKTyllGvlGu7m5fJ0qnSXqQh7MV0dL1sys7M4JZTvG036LRbjTjqUlj677Ze5YHmlhqOVXrd48LY9/wBldnK0pqpNf3H/AKrp69TiKw0I5ANc64AAAAAAAABh32TlPlR5NRaU1ox7/wDMsLc3z8dfCxu5f6RHFU5y11or7MvvpbUQkwMoW8k1XpOUalNqScXhLRqkmudazOnUdOWUa15aQvKXdz35Po/sfRANBmVnMr+zhWeCqx5FWK5qi50uZNYNd5vzsxkpLKPm1WlKlN05rinhgAElYAAAAAAAAAAAAAAAAAAIPus5fdvZcBB4VLpuno1qil9ZtxUfzMnBSu6PeekZX4PF722hCGHNj/aNrxkk+7sNe5npp8OfA7PYlsq93HVtHxP3bfvg1FhbcHTS53pfezIAOSe+by8gA70qUpyjCCcpTaiktbk9CJIbxxZ1hBtpJNtvBJLFt9CS1kgscwr6qlJwjTT/AOLLCX6UmTnNfNSnaQUpJSryXKqa8Puw6F+5vjfp2ixmZ5O87fkpONuljq/oisa25veRWMZUJ9ilJP3xI/f5MrW8t7Xpypt6t8tEvwyWhl3HhfWFOtTdOrBThLmf7roZlK0i14Sih2/WjL+6k15cH9ijgbnOjN6VnW3umVKeLpyevBa4vtRpjnyi4vDPX0qsa0FUg8pgAEFhn7neVXZ5T4B4Kjd4QeLwSksXTfa983HD7+26j52ytvo8HWg2p05pqS1p4pp+DSPoDJ15GtRpVo+rVpwqLukk+fvN+zlwceh5H2joJVIV1/ksP1X4+RkgA3jy4AAAAAAAAAAAAAAAAAAPn24qOeUb2o+evX8Majw9ywPoI+eqP+tXf/On/ORo3m0T1fs2vFVfkvmZgANA9WCW7nGT1UuZ1ZLRRho/HPQn4JPaRInm5fUX+lR58aT8OUi63WaiOZ2tNws5uPp8WkyegA6588AAAI/nxk5VrKq8OVSXCxfPyda8Viipi6c4KijaXLergKvvi0Usc67S1Jns/Z6cnRlF7J/NAAGmejMXKkcaM+xJ7GW9uc3PCZKtG3i4wlDu3k5RS8EkVJff2U/wstDco/2VR/HW/wCpI2rT/kfocL2gSdpF/wDb6MmAAOmeGAAAAAAAAAAAAAAAAAAB8+VYOGUL2D1qvXWyq1/U+gykc/LT0fLNR6o3EYVFow9Zb19+MoPaaV4vCn5np/ZyolWnDrH5P8mIADnnrwbzM3LCtruMpPCnUXBT6Fi1vZPuf7s0YZlGTi8oqrUo1qbpy2awXwmclcZq598DGNC6xdNYKNVcqUFqUZrnXaT6zyjRrR31KpCafPGSe3oOvTqxmuB88u7GtayxNcOT5MyQdZzS0tpLpbwIzl3Pu3oJxotVqupKDxpxf3pr9kZSnGKyyihb1a8tNOOWY26NllQoK2i+XWacsOalFpvHvejaVue97e1K1SVWrJynN4t/skuZLoPA5NWp3ksn0GwtFaUVT57v1AAKjeMXKcsKM+5La8C4Nzy2dPJdomsG6bn3qcpST2NFNZWxcY04rGVSaiktbfMl4tH0Bk+0VGjSoxSSp04U0lqSiktGw3LNeJs857RVMUadPq2/gsfUyAAdE8YAAAAAAAAAAAAAAAAAACt92XI2NKhewjyqM1Sm0v7uTxi5dino/P2lkGLlPJ8LijUoVFjCrCUH0pNa12rWV1Ya4OJuWNy7W4jV6Pj6c/2KMtqynCMlzr3856GHKzqWV1Vs62uM2ovUpr7M12SWn/yZhxvJn0vKaUovKfFegAAIBzCTi8Ytp9KbT2o4AB6VK85LCc5yXRKcpLY2eYACWNgAAAAYuUbvg4N/aehf5kEpZeDaZlWDu8rUdGNK2xqyb1Jx9Xx3+92PoLvIZuYZrOzteGqJqvc72ck9cKax3kOx6cX39hMzrW1PRDjuzwPbV0ri5ej9MfCvq/iAAbBxgAAAAAAAAAAAAAAAAAAAACv91rNfhqCvaS+ttly8NDlQ1t98Xp7myvrC64SClzrQ+xn0BOCaaaxTTTT1NPmKGzoyI8mX86aT9Hq8um+bg29WPTF4ruw6TnXdPD1r3ntOwL3vIO2nuuMfTmv59DkAGmeiAAAAAAAAADZm5iZvcY33C1Fja2zUmmnvakvsw8WsX2LDnNLlGc5OFCknKrWkoKK1vfPBLxegu7NTN6FjaU7eODklvqkl9uq/WfdzLsSL7elrll7I5Pa97/S0NMX4p8F5Lm/ojcAA6x8/AAAAAAAAAAAAAAAAAAAAAAAABGd0DNf0+zlGKxr0salJ87ktcPzLR34dBJgYyipLDLqFaVCpGpDdPJ875Iu99HeP1oaO1r/3QZ5s907N12d3G9pL6m4k98loUa2HKj+ZYy78TVQmpJNamsTiyi4ScWfTKNeFxSjWhs/2fNHYAEFgAAAOlWqoxcnqSxO5iRs6l5c0rKjrnJb5rSoLnlLsitI8kMpJyk8JcW/Il25Nm861aplKsuTBunRTWuf2prsiuSmudy6C1jFyZk6nb0adCksIUoKC6cFzvtesyjsUqfdx0nzftC8d3XdV7bJdFyAALTRAAAAAAAAAAAAAAAANJnRnF6FCnJQVSVSe93rlvcIpNuWOD596vE0P0h1+pfHPyEZROCcgg30h3HUn+qfkOfpBuOov9U/INSGGTgEG+kK46k/1T8g+kOv1J/qn5BqQwycggj3RbjqXxz8hx9I1fqXxz8hGpDDJXnDkSne21W2qaprRLnhNaYzXc0iiLWFS3rVLSst7OnJxw7VrS7HrXeWVLdIuF/uPxz8hBM+b+V1Wjdq24GaSjUlFuSnh6s5YxWlLRj0YdBpXSUlqW6PR9gX6p1XbTfCW3lL8/YA8bS4VSCktfOuiXOj2NE9m1jgAACDwvbpU4OXPqXaye7kmbDpUZX1VfW3CwhjrjRxx33fJ6e5LpKyk/SLiKUXOnBrFRxW+jjytK1Y4YYlnUd0atGMYxsVGMUoqKnJJRSwSXINm2S1a5e4857QXyo01bRfGXGXpyXvLCBAfpJr9S+OXkOy3RrjqL/XP/tnQ72PU8TriTwEE+kS56i/1T8hx9I9x1L45+QjvYdRriTwED+kev1L45+QfSPX6l8c/IO9h1HeRJ4CB/SPX6l8c/IZWSc/p1rmlQqW6pqpJx32/baeDw0OKxxaS8SVVi+Y1xJkACwzAAAAAAILnZLh8pW1v9mmoyl4tyl8MVtJNiRTIkuHyldXD9WLnGO3ex+GL2kqKnuWHrQ9ZGViY9stbMgyRizzuJcnvMXE97p6kY5D3JQZ4zp9B7AgkxJGBf2UakJQksYyTi1zNM286eJjVaZGBs8rcpivaSsrqdvN8hvGL6Yt8mX9H2meSfPzN/h6HCQX1tHGSw1yh9qH9V3dpDMl3e/hg3yo6H2rmZy6kNEscj6NYXavKCqf5LhL16+8zDBytebyG9XrS0dy52Zs5qKbepLE65pZLd3dOvNfVUWng9Tl9mPhrfh0mCTk9KNmrWhQpyrT2j/EiVZmZB9GoJyX1tXCU+mK5oeH7tkogjzpQMqnS6dh0oxUVhHy65uJ3FWVWe7Z1jBs3dquRHuNWjZ2T5C7MQyuG57mqr6JSXazamsvFy34MhEz2PHEYgGRWMSL55xlCVtcx1054eKanHHs0S2koNTnRa8JaVUtcUpr8rxfuxMZLgYy2JjRqqUYyWqSUl3NYo7mjzKvOFsaLeuCdJ/keC+HA3htp5WS5PKAAJJBhZavOBtq1XnhTm1+LDk+/AzSLbol3vbRU1rq1Ir8seU/eokMIwcxrXe20pvXUqN/likl78dpIjFyTa8FQpU+eNOKf4sMX78TKZUWGVbrk97PU5p0sEu47bwtSMMmFcPldx5GbKzTeOL0nHoS6WY4ZOUYYMz0JdLHoS6WRpZOUYZxKKZm+hLpY9CXSxpYyjSXNuVLnTkt2V5wkE+BrNy0ak2+XDbpXf2F5zyfF87I7nVmlC6t50scJ+tBv7NRan/TxKa1Fzj5nV7Kv/wCkr5l+l8H9/cVBlGtKpKFCkt9Ko46Fz46l/UtDIGQVb0IUY6XFcqXtTely2kf3NszZb6dzcRcZQnOlCLwxUotxqS2px8GWbRyZFLWyq2ovGp8zf7fvo1Jq2g/DHi/N/g1kKO9PQ2jsI9LOnFkemXuNnQzyrj0NcZ+T3yWu07cWR9qXuPSlbKGODbx6TCUGkTFNM9DX365S7jYHnVtFPW2sOgwisszkso1QNjxXH2pe4cVx9qXuLdDK9LNcdalNSi4vVJOL7noNnxXH2pe4cWR9qXuGhkaSK7m9Zw9Ktpa4TU136YS/jHaTcgtCl6LlvepveXEHr+8sf5w95OjOltjoTDbAABYZgg+dz4fKNrb80EpSX4nvpfDBbScECyRLh8p3VxrjByjH+EcPyxe0xlsZRJSIrSu84BgSbLhY9K2ocLHpW1GtBlqIwbLhY9K2ocLHpW1GtA1DBsuFj0rahwselbUa0DUMGy4WPStqHCx6VtRrQNQwbLhY9K2o6TcXzraYAGoYM2CgueO1HqqkelbUa3ADUMGy4WPStqHCx6VtRrQNQwbLhY9K2o4c09TXgzXHpQfKRjJ5QwZhzv0tbS79BweF6uQ/D9yiLw8kMyOHh7UdqHDw9qO1GlBf3hXqN1w8PajtQ4eHtR2o0oI7wajSboPIqWl3BpunPB4PHU1OP7S2k3p1FKKktUkmu56SG502vCWlTphhUX5dfuxN1mbecLY0Hji4R4J/ke9XuSEH4mRF+Jm6ABcWGJlW84GhVq+xTlJd+Gj34ETzHtd7bSm9dSbePPvY6F78TYboV5vLPg1rq1IR8I8t/sj3yTa8FQpU/ZhFP8Wt+9srluZrYywAQSAAAAAAAAAAAAAAAAAAAAADtTeDXejqCAbA6V44xa7DucNFBiaiUWjgyGjynTw1FjRXKODoACDA6VaalGUXqknF9zWBq9zeu4q5tpa6dRT28h/wW025H8ly4DLLWqNxCS7MZJS/lB7QniSZGzTJ8ADaLiFZ92lzVrUFSo1KkKUXLFRcoucpLQ8NeiK2mJxrlfqnyZ+YsAGLjknJX/GuV+qfJn5xxrlfqnyZ+csAEaSdRX/GuV+qfJn5xxrlfqnyZ+csAE6RqK/41yv1T5M/OONcr9U+TPzlgAaRqK/41yv1T5M/OONcr9U+TPzlgAaRqK/41yv1T5M/OONcr9U+TPzlgAaRqK/41yv1T5M/OONcr9U+TPzlgAaRqK/41yv1T5M/OONcr9U+TPzlgAaRqK/41yv1T5M/OONcr9U+TPzlgAaRqK/41yv1T5M/OONcr9U+TPzlgAaRqIIsvZZ6pH/Bqec54/yz1SP+DU85OgY92hkr/jbK/VF/gz8441yv1T5M/OWADLShqK7llDK/VPkz8x14xyv1T5M/MWMDB0s8ypxyyueMcr9U+TPzGJWo5SqV6FedpUUqM4NOFOSxUZKWDxbx59rLRBHcrqR3fmefDfdlsOD1BcW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42" name="Picture 22" descr="http://technode.com/wp-content/uploads/2013/04/checki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102" y="3449833"/>
            <a:ext cx="23336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16885249" y="3931636"/>
            <a:ext cx="1266434" cy="1592715"/>
            <a:chOff x="18012508" y="3971736"/>
            <a:chExt cx="1266434" cy="1592715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2508" y="3971736"/>
              <a:ext cx="870300" cy="159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" name="Picture 24" descr="http://spinnakr.com/blog/wp-content/uploads/2013/03/checki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7658" y="4191000"/>
              <a:ext cx="831284" cy="80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Bent-Up Arrow 64"/>
          <p:cNvSpPr/>
          <p:nvPr/>
        </p:nvSpPr>
        <p:spPr>
          <a:xfrm rot="10800000">
            <a:off x="12268200" y="4718658"/>
            <a:ext cx="4267200" cy="691542"/>
          </a:xfrm>
          <a:prstGeom prst="bentUp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7" name="Right Arrow 66"/>
          <p:cNvSpPr/>
          <p:nvPr/>
        </p:nvSpPr>
        <p:spPr>
          <a:xfrm rot="5400000">
            <a:off x="3536991" y="4896869"/>
            <a:ext cx="1066800" cy="417063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8" name="Flowchart: Data 67"/>
          <p:cNvSpPr/>
          <p:nvPr/>
        </p:nvSpPr>
        <p:spPr>
          <a:xfrm>
            <a:off x="9486840" y="10413730"/>
            <a:ext cx="5348654" cy="1087477"/>
          </a:xfrm>
          <a:prstGeom prst="flowChartInputOutp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Notify shortlisted 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Shoppers</a:t>
            </a:r>
          </a:p>
        </p:txBody>
      </p:sp>
      <p:sp>
        <p:nvSpPr>
          <p:cNvPr id="97" name="Right Arrow 96"/>
          <p:cNvSpPr/>
          <p:nvPr/>
        </p:nvSpPr>
        <p:spPr>
          <a:xfrm rot="5400000">
            <a:off x="11790932" y="9316468"/>
            <a:ext cx="1066800" cy="417063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99" name="Diagram 98"/>
          <p:cNvGraphicFramePr/>
          <p:nvPr>
            <p:extLst>
              <p:ext uri="{D42A27DB-BD31-4B8C-83A1-F6EECF244321}">
                <p14:modId xmlns:p14="http://schemas.microsoft.com/office/powerpoint/2010/main" val="3703199010"/>
              </p:ext>
            </p:extLst>
          </p:nvPr>
        </p:nvGraphicFramePr>
        <p:xfrm>
          <a:off x="16154400" y="7391400"/>
          <a:ext cx="6096000" cy="364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920" y="8035634"/>
            <a:ext cx="731663" cy="133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ight Arrow 102"/>
          <p:cNvSpPr/>
          <p:nvPr/>
        </p:nvSpPr>
        <p:spPr>
          <a:xfrm rot="19808151">
            <a:off x="14959145" y="9755092"/>
            <a:ext cx="1585486" cy="385741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4" name="Flowchart: Off-page Connector 103"/>
          <p:cNvSpPr/>
          <p:nvPr/>
        </p:nvSpPr>
        <p:spPr>
          <a:xfrm>
            <a:off x="17880290" y="11822073"/>
            <a:ext cx="2549688" cy="1044654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Shopper</a:t>
            </a:r>
          </a:p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Shops</a:t>
            </a:r>
          </a:p>
        </p:txBody>
      </p:sp>
      <p:sp>
        <p:nvSpPr>
          <p:cNvPr id="105" name="Right Arrow 104"/>
          <p:cNvSpPr/>
          <p:nvPr/>
        </p:nvSpPr>
        <p:spPr>
          <a:xfrm rot="5400000">
            <a:off x="18857350" y="11101998"/>
            <a:ext cx="543740" cy="417063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147" name="Picture 27" descr="https://encrypted-tbn3.gstatic.com/images?q=tbn:ANd9GcTpFmRjSGVoZ4r7n9rXmQ_Oc16PizySHcdqDX3rrhS_tZSMm_d3"/>
          <p:cNvPicPr>
            <a:picLocks noChangeAspect="1" noChangeArrowheads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0" y="9201148"/>
            <a:ext cx="64770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0774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295207"/>
            <a:ext cx="481320" cy="88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234948"/>
            <a:ext cx="481320" cy="88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" name="Group 77"/>
          <p:cNvGrpSpPr/>
          <p:nvPr/>
        </p:nvGrpSpPr>
        <p:grpSpPr>
          <a:xfrm>
            <a:off x="2514600" y="2971800"/>
            <a:ext cx="1162629" cy="1066044"/>
            <a:chOff x="7010400" y="3352800"/>
            <a:chExt cx="1547812" cy="1427407"/>
          </a:xfrm>
        </p:grpSpPr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29" y="3352800"/>
              <a:ext cx="547222" cy="100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Rectangle 86"/>
            <p:cNvSpPr/>
            <p:nvPr/>
          </p:nvSpPr>
          <p:spPr>
            <a:xfrm>
              <a:off x="7010400" y="4400616"/>
              <a:ext cx="1547812" cy="37959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Shopper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Flowchart: Terminator 3"/>
          <p:cNvSpPr/>
          <p:nvPr/>
        </p:nvSpPr>
        <p:spPr>
          <a:xfrm>
            <a:off x="3247292" y="3213725"/>
            <a:ext cx="3048000" cy="663615"/>
          </a:xfrm>
          <a:prstGeom prst="flowChartTermina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Shopping List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2441840" y="4383733"/>
            <a:ext cx="4644760" cy="471924"/>
          </a:xfrm>
          <a:prstGeom prst="flowChartPredefined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 smtClean="0">
                <a:solidFill>
                  <a:schemeClr val="tx1"/>
                </a:solidFill>
              </a:rPr>
              <a:t>Checks of Items from list 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990657" y="8049128"/>
            <a:ext cx="4551737" cy="1320763"/>
            <a:chOff x="8776188" y="5526974"/>
            <a:chExt cx="7358063" cy="2147332"/>
          </a:xfrm>
        </p:grpSpPr>
        <p:pic>
          <p:nvPicPr>
            <p:cNvPr id="17" name="Picture 16" descr="https://blog.fi-xifi.eu/wp-content/uploads/2013/11/server-cloud-slice-icon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3319" y="5526974"/>
              <a:ext cx="2057401" cy="132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Shape 37"/>
            <p:cNvSpPr txBox="1">
              <a:spLocks/>
            </p:cNvSpPr>
            <p:nvPr/>
          </p:nvSpPr>
          <p:spPr>
            <a:xfrm>
              <a:off x="8776188" y="6248400"/>
              <a:ext cx="7358063" cy="14259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normAutofit/>
            </a:bodyPr>
            <a:lstStyle>
              <a:lvl1pPr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1pPr>
              <a:lvl2pPr indent="228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2pPr>
              <a:lvl3pPr indent="457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3pPr>
              <a:lvl4pPr indent="685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4pPr>
              <a:lvl5pPr indent="9144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5pPr>
              <a:lvl6pPr indent="11430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6pPr>
              <a:lvl7pPr indent="1371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7pPr>
              <a:lvl8pPr indent="1600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8pPr>
              <a:lvl9pPr indent="1828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>
                <a:defRPr sz="1800"/>
              </a:pPr>
              <a:r>
                <a:rPr lang="en-US" sz="3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ZipShoppe</a:t>
              </a:r>
              <a:endPara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816616" y="3377462"/>
            <a:ext cx="4551737" cy="1320763"/>
            <a:chOff x="8776188" y="5526974"/>
            <a:chExt cx="7358063" cy="2147332"/>
          </a:xfrm>
        </p:grpSpPr>
        <p:pic>
          <p:nvPicPr>
            <p:cNvPr id="42" name="Picture 41" descr="https://blog.fi-xifi.eu/wp-content/uploads/2013/11/server-cloud-slice-icon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3319" y="5526974"/>
              <a:ext cx="2057401" cy="132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Shape 37"/>
            <p:cNvSpPr txBox="1">
              <a:spLocks/>
            </p:cNvSpPr>
            <p:nvPr/>
          </p:nvSpPr>
          <p:spPr>
            <a:xfrm>
              <a:off x="8776188" y="6248400"/>
              <a:ext cx="7358063" cy="14259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normAutofit/>
            </a:bodyPr>
            <a:lstStyle>
              <a:lvl1pPr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1pPr>
              <a:lvl2pPr indent="228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2pPr>
              <a:lvl3pPr indent="457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3pPr>
              <a:lvl4pPr indent="685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4pPr>
              <a:lvl5pPr indent="9144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5pPr>
              <a:lvl6pPr indent="11430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6pPr>
              <a:lvl7pPr indent="1371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7pPr>
              <a:lvl8pPr indent="1600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8pPr>
              <a:lvl9pPr indent="1828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>
                <a:defRPr sz="1800"/>
              </a:pPr>
              <a:r>
                <a:rPr lang="en-US" sz="3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ZipShoppe</a:t>
              </a:r>
              <a:endPara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39" name="Straight Arrow Connector 38"/>
          <p:cNvCxnSpPr>
            <a:stCxn id="4" idx="2"/>
            <a:endCxn id="7" idx="0"/>
          </p:cNvCxnSpPr>
          <p:nvPr/>
        </p:nvCxnSpPr>
        <p:spPr>
          <a:xfrm flipH="1">
            <a:off x="4764220" y="3877340"/>
            <a:ext cx="7072" cy="506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2"/>
            <a:endCxn id="119" idx="0"/>
          </p:cNvCxnSpPr>
          <p:nvPr/>
        </p:nvCxnSpPr>
        <p:spPr>
          <a:xfrm>
            <a:off x="4764220" y="4855657"/>
            <a:ext cx="2383" cy="516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6526399" y="3124200"/>
            <a:ext cx="3623701" cy="549863"/>
            <a:chOff x="8504874" y="4142366"/>
            <a:chExt cx="8853963" cy="477329"/>
          </a:xfrm>
        </p:grpSpPr>
        <p:cxnSp>
          <p:nvCxnSpPr>
            <p:cNvPr id="64" name="Straight Arrow Connector 63"/>
            <p:cNvCxnSpPr/>
            <p:nvPr/>
          </p:nvCxnSpPr>
          <p:spPr>
            <a:xfrm flipH="1">
              <a:off x="8504874" y="4619695"/>
              <a:ext cx="8792526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5" name="Rectangle 64"/>
            <p:cNvSpPr/>
            <p:nvPr/>
          </p:nvSpPr>
          <p:spPr>
            <a:xfrm>
              <a:off x="8748236" y="4142366"/>
              <a:ext cx="8610601" cy="3206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 latinLnBrk="1" hangingPunct="0"/>
              <a:r>
                <a:rPr lang="en-US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Shares </a:t>
              </a:r>
              <a:endPara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135" name="Title 41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Shopper’s Shopping Flow</a:t>
            </a:r>
            <a:endParaRPr lang="en-US" dirty="0"/>
          </a:p>
        </p:txBody>
      </p:sp>
      <p:sp>
        <p:nvSpPr>
          <p:cNvPr id="175" name="Flowchart: Process 174"/>
          <p:cNvSpPr/>
          <p:nvPr/>
        </p:nvSpPr>
        <p:spPr>
          <a:xfrm>
            <a:off x="3733800" y="10668000"/>
            <a:ext cx="3429000" cy="471924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 smtClean="0">
                <a:solidFill>
                  <a:schemeClr val="tx1"/>
                </a:solidFill>
              </a:rPr>
              <a:t>Earn Points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7" name="Flowchart: Data 186"/>
          <p:cNvSpPr/>
          <p:nvPr/>
        </p:nvSpPr>
        <p:spPr>
          <a:xfrm>
            <a:off x="3522810" y="9262884"/>
            <a:ext cx="3833423" cy="841256"/>
          </a:xfrm>
          <a:prstGeom prst="flowChartInputOutp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Checkout at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Store POS</a:t>
            </a: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21711998" y="3017083"/>
            <a:ext cx="1258352" cy="952898"/>
            <a:chOff x="762000" y="1905000"/>
            <a:chExt cx="1258352" cy="952898"/>
          </a:xfrm>
        </p:grpSpPr>
        <p:pic>
          <p:nvPicPr>
            <p:cNvPr id="96" name="Picture 6" descr="http://dev.iosue.co/wp-content/uploads/2013/07/iosue_icon_Shopper-Research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49"/>
            <a:stretch/>
          </p:blipFill>
          <p:spPr bwMode="auto">
            <a:xfrm>
              <a:off x="1008753" y="1905000"/>
              <a:ext cx="792446" cy="558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Rectangle 100"/>
            <p:cNvSpPr/>
            <p:nvPr/>
          </p:nvSpPr>
          <p:spPr>
            <a:xfrm>
              <a:off x="762000" y="2478307"/>
              <a:ext cx="1258352" cy="37959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Buyer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02" name="Flowchart: Terminator 101"/>
          <p:cNvSpPr/>
          <p:nvPr/>
        </p:nvSpPr>
        <p:spPr>
          <a:xfrm>
            <a:off x="19021084" y="3213724"/>
            <a:ext cx="3048000" cy="663615"/>
          </a:xfrm>
          <a:prstGeom prst="flowChartTermina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Notification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3812314" y="3424497"/>
            <a:ext cx="3901174" cy="471598"/>
            <a:chOff x="8504874" y="3538013"/>
            <a:chExt cx="8792526" cy="339327"/>
          </a:xfrm>
        </p:grpSpPr>
        <p:cxnSp>
          <p:nvCxnSpPr>
            <p:cNvPr id="107" name="Straight Arrow Connector 106"/>
            <p:cNvCxnSpPr/>
            <p:nvPr/>
          </p:nvCxnSpPr>
          <p:spPr>
            <a:xfrm>
              <a:off x="8504874" y="3877340"/>
              <a:ext cx="8792526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9" name="Rectangle 108"/>
            <p:cNvSpPr/>
            <p:nvPr/>
          </p:nvSpPr>
          <p:spPr>
            <a:xfrm>
              <a:off x="8595838" y="3538013"/>
              <a:ext cx="8610600" cy="265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 latinLnBrk="1" hangingPunct="0"/>
              <a:r>
                <a:rPr lang="en-US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Notifies 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3858536" y="4182822"/>
            <a:ext cx="3901174" cy="471598"/>
            <a:chOff x="8504874" y="3538013"/>
            <a:chExt cx="8792526" cy="339327"/>
          </a:xfrm>
        </p:grpSpPr>
        <p:cxnSp>
          <p:nvCxnSpPr>
            <p:cNvPr id="111" name="Straight Arrow Connector 110"/>
            <p:cNvCxnSpPr/>
            <p:nvPr/>
          </p:nvCxnSpPr>
          <p:spPr>
            <a:xfrm>
              <a:off x="8504874" y="3877340"/>
              <a:ext cx="8792526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2" name="Rectangle 111"/>
            <p:cNvSpPr/>
            <p:nvPr/>
          </p:nvSpPr>
          <p:spPr>
            <a:xfrm>
              <a:off x="8595838" y="3538013"/>
              <a:ext cx="8610600" cy="265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 latinLnBrk="1" hangingPunct="0"/>
              <a:r>
                <a:rPr lang="en-US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Real Time update in App 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7" name="Flowchart: Predefined Process 116"/>
          <p:cNvSpPr/>
          <p:nvPr/>
        </p:nvSpPr>
        <p:spPr>
          <a:xfrm>
            <a:off x="18303997" y="4514256"/>
            <a:ext cx="4419600" cy="471924"/>
          </a:xfrm>
          <a:prstGeom prst="flowChartPredefined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 smtClean="0">
                <a:solidFill>
                  <a:schemeClr val="tx1"/>
                </a:solidFill>
              </a:rPr>
              <a:t>View </a:t>
            </a:r>
            <a:r>
              <a:rPr lang="en-US" sz="2400" dirty="0">
                <a:solidFill>
                  <a:schemeClr val="tx1"/>
                </a:solidFill>
              </a:rPr>
              <a:t>Shopping List</a:t>
            </a:r>
          </a:p>
        </p:txBody>
      </p:sp>
      <p:sp>
        <p:nvSpPr>
          <p:cNvPr id="119" name="Flowchart: Data 118"/>
          <p:cNvSpPr/>
          <p:nvPr/>
        </p:nvSpPr>
        <p:spPr>
          <a:xfrm>
            <a:off x="2614246" y="5372393"/>
            <a:ext cx="3587262" cy="841256"/>
          </a:xfrm>
          <a:prstGeom prst="flowChartInputOutp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>
                <a:solidFill>
                  <a:schemeClr val="tx1"/>
                </a:solidFill>
              </a:rPr>
              <a:t>Payment </a:t>
            </a:r>
            <a:endParaRPr lang="en-US" sz="2400" dirty="0" smtClean="0">
              <a:solidFill>
                <a:schemeClr val="tx1"/>
              </a:solidFill>
            </a:endParaRPr>
          </a:p>
          <a:p>
            <a:pPr rtl="0" latinLnBrk="1" hangingPunct="0"/>
            <a:r>
              <a:rPr lang="en-US" sz="2400" dirty="0" smtClean="0">
                <a:solidFill>
                  <a:schemeClr val="tx1"/>
                </a:solidFill>
              </a:rPr>
              <a:t>Options</a:t>
            </a: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21" name="Flowchart: Process 120"/>
          <p:cNvSpPr/>
          <p:nvPr/>
        </p:nvSpPr>
        <p:spPr>
          <a:xfrm>
            <a:off x="832115" y="6995676"/>
            <a:ext cx="2845114" cy="471924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>
                <a:solidFill>
                  <a:schemeClr val="tx1"/>
                </a:solidFill>
              </a:rPr>
              <a:t>Cash </a:t>
            </a:r>
            <a:r>
              <a:rPr lang="en-US" sz="2400" dirty="0" smtClean="0">
                <a:solidFill>
                  <a:schemeClr val="tx1"/>
                </a:solidFill>
              </a:rPr>
              <a:t>On Delivery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3" name="Flowchart: Process 122"/>
          <p:cNvSpPr/>
          <p:nvPr/>
        </p:nvSpPr>
        <p:spPr>
          <a:xfrm>
            <a:off x="4082750" y="6969229"/>
            <a:ext cx="3429000" cy="471924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>
                <a:solidFill>
                  <a:schemeClr val="tx1"/>
                </a:solidFill>
              </a:rPr>
              <a:t>Pay </a:t>
            </a:r>
            <a:r>
              <a:rPr lang="en-US" sz="2400" dirty="0" smtClean="0">
                <a:solidFill>
                  <a:schemeClr val="tx1"/>
                </a:solidFill>
              </a:rPr>
              <a:t>By </a:t>
            </a:r>
            <a:r>
              <a:rPr lang="en-US" sz="2400" dirty="0" smtClean="0">
                <a:solidFill>
                  <a:schemeClr val="tx1"/>
                </a:solidFill>
              </a:rPr>
              <a:t>Self Credit Card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4" name="Flowchart: Process 123"/>
          <p:cNvSpPr/>
          <p:nvPr/>
        </p:nvSpPr>
        <p:spPr>
          <a:xfrm>
            <a:off x="8012773" y="6982451"/>
            <a:ext cx="3036227" cy="471924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>
                <a:solidFill>
                  <a:schemeClr val="tx1"/>
                </a:solidFill>
              </a:rPr>
              <a:t>Pay </a:t>
            </a:r>
            <a:r>
              <a:rPr lang="en-US" sz="2400" dirty="0" smtClean="0">
                <a:solidFill>
                  <a:schemeClr val="tx1"/>
                </a:solidFill>
              </a:rPr>
              <a:t>By </a:t>
            </a:r>
            <a:r>
              <a:rPr lang="en-US" sz="2400" dirty="0" smtClean="0">
                <a:solidFill>
                  <a:schemeClr val="tx1"/>
                </a:solidFill>
              </a:rPr>
              <a:t>Store </a:t>
            </a:r>
            <a:r>
              <a:rPr lang="en-US" sz="2400" dirty="0">
                <a:solidFill>
                  <a:schemeClr val="tx1"/>
                </a:solidFill>
              </a:rPr>
              <a:t>Card</a:t>
            </a:r>
          </a:p>
        </p:txBody>
      </p:sp>
      <p:cxnSp>
        <p:nvCxnSpPr>
          <p:cNvPr id="8" name="Elbow Connector 7"/>
          <p:cNvCxnSpPr>
            <a:stCxn id="119" idx="3"/>
            <a:endCxn id="121" idx="0"/>
          </p:cNvCxnSpPr>
          <p:nvPr/>
        </p:nvCxnSpPr>
        <p:spPr>
          <a:xfrm rot="5400000">
            <a:off x="2760899" y="5707423"/>
            <a:ext cx="782027" cy="179447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119" idx="4"/>
            <a:endCxn id="123" idx="0"/>
          </p:cNvCxnSpPr>
          <p:nvPr/>
        </p:nvCxnSpPr>
        <p:spPr>
          <a:xfrm rot="16200000" flipH="1">
            <a:off x="4724773" y="5896752"/>
            <a:ext cx="755580" cy="138937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119" idx="5"/>
            <a:endCxn id="124" idx="0"/>
          </p:cNvCxnSpPr>
          <p:nvPr/>
        </p:nvCxnSpPr>
        <p:spPr>
          <a:xfrm>
            <a:off x="5842782" y="5793021"/>
            <a:ext cx="3688105" cy="11894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21" idx="2"/>
            <a:endCxn id="187" idx="2"/>
          </p:cNvCxnSpPr>
          <p:nvPr/>
        </p:nvCxnSpPr>
        <p:spPr>
          <a:xfrm rot="16200000" flipH="1">
            <a:off x="1972456" y="7749816"/>
            <a:ext cx="2215912" cy="165148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24" idx="2"/>
            <a:endCxn id="187" idx="5"/>
          </p:cNvCxnSpPr>
          <p:nvPr/>
        </p:nvCxnSpPr>
        <p:spPr>
          <a:xfrm rot="5400000">
            <a:off x="7137321" y="7289945"/>
            <a:ext cx="2229137" cy="255799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7409696" y="11453164"/>
            <a:ext cx="5221721" cy="549863"/>
            <a:chOff x="8504874" y="4142366"/>
            <a:chExt cx="8853963" cy="477329"/>
          </a:xfrm>
        </p:grpSpPr>
        <p:cxnSp>
          <p:nvCxnSpPr>
            <p:cNvPr id="127" name="Straight Arrow Connector 126"/>
            <p:cNvCxnSpPr/>
            <p:nvPr/>
          </p:nvCxnSpPr>
          <p:spPr>
            <a:xfrm flipH="1">
              <a:off x="8504874" y="4619695"/>
              <a:ext cx="8792526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8" name="Rectangle 127"/>
            <p:cNvSpPr/>
            <p:nvPr/>
          </p:nvSpPr>
          <p:spPr>
            <a:xfrm>
              <a:off x="8748236" y="4142366"/>
              <a:ext cx="8610601" cy="3206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 latinLnBrk="1" hangingPunct="0"/>
              <a:r>
                <a:rPr lang="en-US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Generate route from shop to Buyer</a:t>
              </a:r>
              <a:endPara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29" name="Flowchart: Process 128"/>
          <p:cNvSpPr/>
          <p:nvPr/>
        </p:nvSpPr>
        <p:spPr>
          <a:xfrm>
            <a:off x="4081390" y="7924800"/>
            <a:ext cx="3429000" cy="841256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 smtClean="0">
                <a:solidFill>
                  <a:schemeClr val="tx1"/>
                </a:solidFill>
              </a:rPr>
              <a:t>Money Transfer to </a:t>
            </a:r>
          </a:p>
          <a:p>
            <a:pPr rtl="0" latinLnBrk="1" hangingPunct="0"/>
            <a:r>
              <a:rPr lang="en-US" sz="2400" dirty="0" smtClean="0">
                <a:solidFill>
                  <a:schemeClr val="tx1"/>
                </a:solidFill>
              </a:rPr>
              <a:t>PayPal Account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123" idx="2"/>
            <a:endCxn id="129" idx="0"/>
          </p:cNvCxnSpPr>
          <p:nvPr/>
        </p:nvCxnSpPr>
        <p:spPr>
          <a:xfrm flipH="1">
            <a:off x="5795890" y="7441153"/>
            <a:ext cx="1360" cy="483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29" idx="2"/>
          </p:cNvCxnSpPr>
          <p:nvPr/>
        </p:nvCxnSpPr>
        <p:spPr>
          <a:xfrm>
            <a:off x="5795890" y="8766056"/>
            <a:ext cx="0" cy="496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87" idx="4"/>
            <a:endCxn id="175" idx="0"/>
          </p:cNvCxnSpPr>
          <p:nvPr/>
        </p:nvCxnSpPr>
        <p:spPr>
          <a:xfrm>
            <a:off x="5439522" y="10104140"/>
            <a:ext cx="8778" cy="563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/>
          <p:cNvGrpSpPr/>
          <p:nvPr/>
        </p:nvGrpSpPr>
        <p:grpSpPr>
          <a:xfrm>
            <a:off x="11841567" y="10915403"/>
            <a:ext cx="4551737" cy="1320763"/>
            <a:chOff x="8776188" y="5526974"/>
            <a:chExt cx="7358063" cy="2147332"/>
          </a:xfrm>
        </p:grpSpPr>
        <p:pic>
          <p:nvPicPr>
            <p:cNvPr id="136" name="Picture 135" descr="https://blog.fi-xifi.eu/wp-content/uploads/2013/11/server-cloud-slice-icon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3319" y="5526974"/>
              <a:ext cx="2057401" cy="132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7" name="Shape 37"/>
            <p:cNvSpPr txBox="1">
              <a:spLocks/>
            </p:cNvSpPr>
            <p:nvPr/>
          </p:nvSpPr>
          <p:spPr>
            <a:xfrm>
              <a:off x="8776188" y="6248400"/>
              <a:ext cx="7358063" cy="14259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normAutofit/>
            </a:bodyPr>
            <a:lstStyle>
              <a:lvl1pPr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1pPr>
              <a:lvl2pPr indent="228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2pPr>
              <a:lvl3pPr indent="457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3pPr>
              <a:lvl4pPr indent="685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4pPr>
              <a:lvl5pPr indent="9144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5pPr>
              <a:lvl6pPr indent="11430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6pPr>
              <a:lvl7pPr indent="1371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7pPr>
              <a:lvl8pPr indent="1600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8pPr>
              <a:lvl9pPr indent="1828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>
                <a:defRPr sz="1800"/>
              </a:pPr>
              <a:r>
                <a:rPr lang="en-US" sz="3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ZipShoppe</a:t>
              </a:r>
              <a:endPara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40" name="Flowchart: Terminator 139"/>
          <p:cNvSpPr/>
          <p:nvPr/>
        </p:nvSpPr>
        <p:spPr>
          <a:xfrm>
            <a:off x="19021084" y="12518985"/>
            <a:ext cx="3048000" cy="663615"/>
          </a:xfrm>
          <a:prstGeom prst="flowChartTermina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Receives Goods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1" name="Flowchart: Terminator 140"/>
          <p:cNvSpPr/>
          <p:nvPr/>
        </p:nvSpPr>
        <p:spPr>
          <a:xfrm>
            <a:off x="3938954" y="12598065"/>
            <a:ext cx="3048000" cy="663615"/>
          </a:xfrm>
          <a:prstGeom prst="flowChartTermina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Delivers Goods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142" name="Group 141"/>
          <p:cNvGrpSpPr/>
          <p:nvPr/>
        </p:nvGrpSpPr>
        <p:grpSpPr>
          <a:xfrm rot="1492312">
            <a:off x="11225186" y="7552789"/>
            <a:ext cx="3623701" cy="549863"/>
            <a:chOff x="8504874" y="4142366"/>
            <a:chExt cx="8853963" cy="477329"/>
          </a:xfrm>
        </p:grpSpPr>
        <p:cxnSp>
          <p:nvCxnSpPr>
            <p:cNvPr id="143" name="Straight Arrow Connector 142"/>
            <p:cNvCxnSpPr/>
            <p:nvPr/>
          </p:nvCxnSpPr>
          <p:spPr>
            <a:xfrm flipH="1">
              <a:off x="8504874" y="4619695"/>
              <a:ext cx="8792526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4" name="Rectangle 143"/>
            <p:cNvSpPr/>
            <p:nvPr/>
          </p:nvSpPr>
          <p:spPr>
            <a:xfrm>
              <a:off x="8748236" y="4142366"/>
              <a:ext cx="8610601" cy="3206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 latinLnBrk="1" hangingPunct="0"/>
              <a:r>
                <a:rPr lang="en-US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Generate Fixed Value Card</a:t>
              </a:r>
              <a:endPara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48" name="Picture 6" descr="http://dev.iosue.co/wp-content/uploads/2013/07/iosue_icon_Shopper-Research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9"/>
          <a:stretch/>
        </p:blipFill>
        <p:spPr bwMode="auto">
          <a:xfrm>
            <a:off x="22327374" y="4183932"/>
            <a:ext cx="792446" cy="5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6" descr="http://dev.iosue.co/wp-content/uploads/2013/07/iosue_icon_Shopper-Research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9"/>
          <a:stretch/>
        </p:blipFill>
        <p:spPr bwMode="auto">
          <a:xfrm>
            <a:off x="21672861" y="12115800"/>
            <a:ext cx="792446" cy="5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Arrow Connector 61"/>
          <p:cNvCxnSpPr>
            <a:stCxn id="102" idx="2"/>
            <a:endCxn id="117" idx="0"/>
          </p:cNvCxnSpPr>
          <p:nvPr/>
        </p:nvCxnSpPr>
        <p:spPr>
          <a:xfrm flipH="1">
            <a:off x="20513797" y="3877339"/>
            <a:ext cx="31287" cy="636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Flowchart: Data 151"/>
          <p:cNvSpPr/>
          <p:nvPr/>
        </p:nvSpPr>
        <p:spPr>
          <a:xfrm>
            <a:off x="18739338" y="5410200"/>
            <a:ext cx="3587262" cy="841256"/>
          </a:xfrm>
          <a:prstGeom prst="flowChartInputOutp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>
                <a:solidFill>
                  <a:schemeClr val="tx1"/>
                </a:solidFill>
              </a:rPr>
              <a:t>Payment </a:t>
            </a:r>
            <a:endParaRPr lang="en-US" sz="2400" dirty="0" smtClean="0">
              <a:solidFill>
                <a:schemeClr val="tx1"/>
              </a:solidFill>
            </a:endParaRPr>
          </a:p>
          <a:p>
            <a:pPr rtl="0" latinLnBrk="1" hangingPunct="0"/>
            <a:r>
              <a:rPr lang="en-US" sz="2400" dirty="0" smtClean="0">
                <a:solidFill>
                  <a:schemeClr val="tx1"/>
                </a:solidFill>
              </a:rPr>
              <a:t>Options</a:t>
            </a: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54" name="Flowchart: Process 153"/>
          <p:cNvSpPr/>
          <p:nvPr/>
        </p:nvSpPr>
        <p:spPr>
          <a:xfrm>
            <a:off x="3733800" y="11678245"/>
            <a:ext cx="3429000" cy="471924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 smtClean="0">
                <a:solidFill>
                  <a:schemeClr val="tx1"/>
                </a:solidFill>
              </a:rPr>
              <a:t>Delivery Instructions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101" name="Straight Arrow Connector 4100"/>
          <p:cNvCxnSpPr>
            <a:stCxn id="175" idx="2"/>
            <a:endCxn id="154" idx="0"/>
          </p:cNvCxnSpPr>
          <p:nvPr/>
        </p:nvCxnSpPr>
        <p:spPr>
          <a:xfrm>
            <a:off x="5448300" y="11139924"/>
            <a:ext cx="0" cy="538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Straight Arrow Connector 4102"/>
          <p:cNvCxnSpPr>
            <a:stCxn id="154" idx="2"/>
            <a:endCxn id="141" idx="0"/>
          </p:cNvCxnSpPr>
          <p:nvPr/>
        </p:nvCxnSpPr>
        <p:spPr>
          <a:xfrm>
            <a:off x="5448300" y="12150169"/>
            <a:ext cx="14654" cy="447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Arrow Connector 4106"/>
          <p:cNvCxnSpPr>
            <a:stCxn id="117" idx="2"/>
            <a:endCxn id="152" idx="1"/>
          </p:cNvCxnSpPr>
          <p:nvPr/>
        </p:nvCxnSpPr>
        <p:spPr>
          <a:xfrm>
            <a:off x="20513797" y="4986180"/>
            <a:ext cx="19172" cy="424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Flowchart: Process 162"/>
          <p:cNvSpPr/>
          <p:nvPr/>
        </p:nvSpPr>
        <p:spPr>
          <a:xfrm>
            <a:off x="20932417" y="8097019"/>
            <a:ext cx="2845114" cy="471924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>
                <a:solidFill>
                  <a:schemeClr val="tx1"/>
                </a:solidFill>
              </a:rPr>
              <a:t>Cash </a:t>
            </a:r>
            <a:r>
              <a:rPr lang="en-US" sz="2400" dirty="0" smtClean="0">
                <a:solidFill>
                  <a:schemeClr val="tx1"/>
                </a:solidFill>
              </a:rPr>
              <a:t>On Delivery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4" name="Flowchart: Process 163"/>
          <p:cNvSpPr/>
          <p:nvPr/>
        </p:nvSpPr>
        <p:spPr>
          <a:xfrm>
            <a:off x="18463846" y="7134232"/>
            <a:ext cx="3429000" cy="471924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>
                <a:solidFill>
                  <a:schemeClr val="tx1"/>
                </a:solidFill>
              </a:rPr>
              <a:t>Pay </a:t>
            </a:r>
            <a:r>
              <a:rPr lang="en-US" sz="2400" dirty="0" smtClean="0">
                <a:solidFill>
                  <a:schemeClr val="tx1"/>
                </a:solidFill>
              </a:rPr>
              <a:t>By </a:t>
            </a:r>
            <a:r>
              <a:rPr lang="en-US" sz="2400" dirty="0" smtClean="0">
                <a:solidFill>
                  <a:schemeClr val="tx1"/>
                </a:solidFill>
              </a:rPr>
              <a:t>Credit Card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5" name="Flowchart: Process 164"/>
          <p:cNvSpPr/>
          <p:nvPr/>
        </p:nvSpPr>
        <p:spPr>
          <a:xfrm>
            <a:off x="15087599" y="7205191"/>
            <a:ext cx="2833473" cy="471924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rtl="0" latinLnBrk="1" hangingPunct="0"/>
            <a:r>
              <a:rPr lang="en-US" sz="2400" dirty="0">
                <a:solidFill>
                  <a:schemeClr val="tx1"/>
                </a:solidFill>
              </a:rPr>
              <a:t>Pay </a:t>
            </a:r>
            <a:r>
              <a:rPr lang="en-US" sz="2400" dirty="0" smtClean="0">
                <a:solidFill>
                  <a:schemeClr val="tx1"/>
                </a:solidFill>
              </a:rPr>
              <a:t>By </a:t>
            </a:r>
            <a:r>
              <a:rPr lang="en-US" sz="2400" dirty="0" smtClean="0">
                <a:solidFill>
                  <a:schemeClr val="tx1"/>
                </a:solidFill>
              </a:rPr>
              <a:t>PayPal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111" name="Elbow Connector 4110"/>
          <p:cNvCxnSpPr>
            <a:stCxn id="152" idx="5"/>
            <a:endCxn id="163" idx="0"/>
          </p:cNvCxnSpPr>
          <p:nvPr/>
        </p:nvCxnSpPr>
        <p:spPr>
          <a:xfrm>
            <a:off x="21967874" y="5830828"/>
            <a:ext cx="387100" cy="226619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7" name="Elbow Connector 4116"/>
          <p:cNvCxnSpPr>
            <a:stCxn id="163" idx="2"/>
            <a:endCxn id="140" idx="0"/>
          </p:cNvCxnSpPr>
          <p:nvPr/>
        </p:nvCxnSpPr>
        <p:spPr>
          <a:xfrm rot="5400000">
            <a:off x="19475008" y="9639019"/>
            <a:ext cx="3950042" cy="1809890"/>
          </a:xfrm>
          <a:prstGeom prst="bentConnector3">
            <a:avLst>
              <a:gd name="adj1" fmla="val 589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Flowchart: Data 171"/>
          <p:cNvSpPr/>
          <p:nvPr/>
        </p:nvSpPr>
        <p:spPr>
          <a:xfrm>
            <a:off x="14522849" y="8451865"/>
            <a:ext cx="3970305" cy="841256"/>
          </a:xfrm>
          <a:prstGeom prst="flowChartInputOutp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Purchase Store Card</a:t>
            </a: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4121" name="Elbow Connector 4120"/>
          <p:cNvCxnSpPr>
            <a:stCxn id="152" idx="3"/>
            <a:endCxn id="164" idx="0"/>
          </p:cNvCxnSpPr>
          <p:nvPr/>
        </p:nvCxnSpPr>
        <p:spPr>
          <a:xfrm rot="16200000" flipH="1">
            <a:off x="19734906" y="6690792"/>
            <a:ext cx="882776" cy="410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3" name="Elbow Connector 4122"/>
          <p:cNvCxnSpPr>
            <a:stCxn id="164" idx="2"/>
            <a:endCxn id="172" idx="0"/>
          </p:cNvCxnSpPr>
          <p:nvPr/>
        </p:nvCxnSpPr>
        <p:spPr>
          <a:xfrm rot="5400000">
            <a:off x="18118835" y="6392353"/>
            <a:ext cx="845709" cy="327331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6" name="Elbow Connector 4125"/>
          <p:cNvCxnSpPr>
            <a:stCxn id="165" idx="2"/>
            <a:endCxn id="172" idx="1"/>
          </p:cNvCxnSpPr>
          <p:nvPr/>
        </p:nvCxnSpPr>
        <p:spPr>
          <a:xfrm rot="16200000" flipH="1">
            <a:off x="16118794" y="8062657"/>
            <a:ext cx="774750" cy="366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8" name="Elbow Connector 4127"/>
          <p:cNvCxnSpPr>
            <a:stCxn id="152" idx="2"/>
            <a:endCxn id="165" idx="0"/>
          </p:cNvCxnSpPr>
          <p:nvPr/>
        </p:nvCxnSpPr>
        <p:spPr>
          <a:xfrm rot="10800000" flipV="1">
            <a:off x="16504336" y="5830827"/>
            <a:ext cx="2593728" cy="13743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Group 182"/>
          <p:cNvGrpSpPr/>
          <p:nvPr/>
        </p:nvGrpSpPr>
        <p:grpSpPr>
          <a:xfrm>
            <a:off x="7719035" y="7822087"/>
            <a:ext cx="3623701" cy="549863"/>
            <a:chOff x="8504874" y="4142366"/>
            <a:chExt cx="8853963" cy="477329"/>
          </a:xfrm>
        </p:grpSpPr>
        <p:cxnSp>
          <p:nvCxnSpPr>
            <p:cNvPr id="184" name="Straight Arrow Connector 183"/>
            <p:cNvCxnSpPr/>
            <p:nvPr/>
          </p:nvCxnSpPr>
          <p:spPr>
            <a:xfrm flipH="1">
              <a:off x="8504874" y="4619695"/>
              <a:ext cx="8792526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5" name="Rectangle 184"/>
            <p:cNvSpPr/>
            <p:nvPr/>
          </p:nvSpPr>
          <p:spPr>
            <a:xfrm>
              <a:off x="8748236" y="4142366"/>
              <a:ext cx="8610601" cy="3206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 latinLnBrk="1" hangingPunct="0"/>
              <a:r>
                <a:rPr lang="en-US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P2P </a:t>
              </a:r>
              <a:endPara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4132" name="Elbow Connector 4131"/>
          <p:cNvCxnSpPr>
            <a:stCxn id="172" idx="4"/>
            <a:endCxn id="140" idx="0"/>
          </p:cNvCxnSpPr>
          <p:nvPr/>
        </p:nvCxnSpPr>
        <p:spPr>
          <a:xfrm rot="16200000" flipH="1">
            <a:off x="16913611" y="8887512"/>
            <a:ext cx="3225864" cy="403708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842" y="4130536"/>
            <a:ext cx="481320" cy="88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780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Payment Flow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6400" y="3238500"/>
            <a:ext cx="9588500" cy="9207500"/>
          </a:xfrm>
        </p:spPr>
        <p:txBody>
          <a:bodyPr>
            <a:normAutofit fontScale="55000" lnSpcReduction="20000"/>
          </a:bodyPr>
          <a:lstStyle/>
          <a:p>
            <a:pPr lvl="1"/>
            <a:r>
              <a:rPr lang="en-US" dirty="0" smtClean="0"/>
              <a:t>via PayPal</a:t>
            </a:r>
          </a:p>
          <a:p>
            <a:pPr marL="2184400" lvl="2" indent="-914400">
              <a:buFont typeface="+mj-lt"/>
              <a:buAutoNum type="arabicPeriod"/>
            </a:pPr>
            <a:r>
              <a:rPr lang="en-US" dirty="0" smtClean="0"/>
              <a:t>Money is transferred into escrow account </a:t>
            </a:r>
          </a:p>
          <a:p>
            <a:pPr marL="2184400" lvl="2" indent="-914400">
              <a:buFont typeface="+mj-lt"/>
              <a:buAutoNum type="arabicPeriod"/>
            </a:pPr>
            <a:r>
              <a:rPr lang="en-US" dirty="0" smtClean="0"/>
              <a:t>Money is converted into Store Gift card or transferred to Shopper PayPal Account</a:t>
            </a:r>
          </a:p>
          <a:p>
            <a:pPr lvl="1"/>
            <a:r>
              <a:rPr lang="en-US" dirty="0" smtClean="0"/>
              <a:t>Via Credit card</a:t>
            </a:r>
          </a:p>
          <a:p>
            <a:pPr marL="2184400" lvl="2" indent="-914400">
              <a:buFont typeface="+mj-lt"/>
              <a:buAutoNum type="arabicPeriod"/>
            </a:pPr>
            <a:r>
              <a:rPr lang="en-US" dirty="0"/>
              <a:t>Place hold on money</a:t>
            </a:r>
          </a:p>
          <a:p>
            <a:pPr marL="2184400" lvl="2" indent="-914400">
              <a:buFont typeface="+mj-lt"/>
              <a:buAutoNum type="arabicPeriod"/>
            </a:pPr>
            <a:r>
              <a:rPr lang="en-US" dirty="0"/>
              <a:t>After purchase Credit card is used to buy Store Gift card or transferred to Shopper PayPal Account</a:t>
            </a:r>
          </a:p>
          <a:p>
            <a:pPr lvl="1"/>
            <a:r>
              <a:rPr lang="en-US" dirty="0" smtClean="0"/>
              <a:t>Direct </a:t>
            </a:r>
            <a:r>
              <a:rPr lang="en-US" dirty="0"/>
              <a:t>Payment when Shopper delivers </a:t>
            </a:r>
            <a:r>
              <a:rPr lang="en-US" dirty="0" smtClean="0"/>
              <a:t>Good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70357" y="3770875"/>
            <a:ext cx="1258352" cy="952898"/>
            <a:chOff x="762000" y="1905000"/>
            <a:chExt cx="1258352" cy="952898"/>
          </a:xfrm>
        </p:grpSpPr>
        <p:pic>
          <p:nvPicPr>
            <p:cNvPr id="5" name="Picture 6" descr="http://dev.iosue.co/wp-content/uploads/2013/07/iosue_icon_Shopper-Research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49"/>
            <a:stretch/>
          </p:blipFill>
          <p:spPr bwMode="auto">
            <a:xfrm>
              <a:off x="1008753" y="1905000"/>
              <a:ext cx="792446" cy="558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62000" y="2478307"/>
              <a:ext cx="1258352" cy="37959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Buyer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325" y="4023494"/>
            <a:ext cx="1457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791200" y="4075019"/>
            <a:ext cx="2529425" cy="678689"/>
            <a:chOff x="8776188" y="5526974"/>
            <a:chExt cx="7358063" cy="2147332"/>
          </a:xfrm>
        </p:grpSpPr>
        <p:pic>
          <p:nvPicPr>
            <p:cNvPr id="9" name="Picture 8" descr="https://blog.fi-xifi.eu/wp-content/uploads/2013/11/server-cloud-slice-icon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3319" y="5526974"/>
              <a:ext cx="2057401" cy="132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Shape 37"/>
            <p:cNvSpPr txBox="1">
              <a:spLocks/>
            </p:cNvSpPr>
            <p:nvPr/>
          </p:nvSpPr>
          <p:spPr>
            <a:xfrm>
              <a:off x="8776188" y="6248400"/>
              <a:ext cx="7358063" cy="14259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normAutofit fontScale="92500" lnSpcReduction="20000"/>
            </a:bodyPr>
            <a:lstStyle>
              <a:lvl1pPr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1pPr>
              <a:lvl2pPr indent="228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2pPr>
              <a:lvl3pPr indent="457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3pPr>
              <a:lvl4pPr indent="685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4pPr>
              <a:lvl5pPr indent="9144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5pPr>
              <a:lvl6pPr indent="11430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6pPr>
              <a:lvl7pPr indent="1371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7pPr>
              <a:lvl8pPr indent="1600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8pPr>
              <a:lvl9pPr indent="1828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>
                <a:defRPr sz="1800"/>
              </a:pPr>
              <a:r>
                <a:rPr lang="en-US" sz="3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ZipShoppe</a:t>
              </a:r>
              <a:endPara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11" name="Straight Arrow Connector 10"/>
          <p:cNvCxnSpPr>
            <a:stCxn id="6" idx="3"/>
            <a:endCxn id="10" idx="1"/>
          </p:cNvCxnSpPr>
          <p:nvPr/>
        </p:nvCxnSpPr>
        <p:spPr>
          <a:xfrm flipV="1">
            <a:off x="3028709" y="4528371"/>
            <a:ext cx="2762491" cy="560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309" y="5945484"/>
            <a:ext cx="1431109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70544" y="4680530"/>
            <a:ext cx="191558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Transfer P2P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03604" y="5838825"/>
            <a:ext cx="1258352" cy="952898"/>
            <a:chOff x="762000" y="1905000"/>
            <a:chExt cx="1258352" cy="952898"/>
          </a:xfrm>
        </p:grpSpPr>
        <p:pic>
          <p:nvPicPr>
            <p:cNvPr id="16" name="Picture 6" descr="http://dev.iosue.co/wp-content/uploads/2013/07/iosue_icon_Shopper-Research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49"/>
            <a:stretch/>
          </p:blipFill>
          <p:spPr bwMode="auto">
            <a:xfrm>
              <a:off x="1008753" y="1905000"/>
              <a:ext cx="792446" cy="558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62000" y="2478307"/>
              <a:ext cx="1258352" cy="37959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Buyer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48400" y="6142969"/>
            <a:ext cx="2529425" cy="678689"/>
            <a:chOff x="8776188" y="5526974"/>
            <a:chExt cx="7358063" cy="2147332"/>
          </a:xfrm>
        </p:grpSpPr>
        <p:pic>
          <p:nvPicPr>
            <p:cNvPr id="19" name="Picture 18" descr="https://blog.fi-xifi.eu/wp-content/uploads/2013/11/server-cloud-slice-icon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3319" y="5526974"/>
              <a:ext cx="2057401" cy="132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Shape 37"/>
            <p:cNvSpPr txBox="1">
              <a:spLocks/>
            </p:cNvSpPr>
            <p:nvPr/>
          </p:nvSpPr>
          <p:spPr>
            <a:xfrm>
              <a:off x="8776188" y="6248400"/>
              <a:ext cx="7358063" cy="14259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normAutofit fontScale="92500" lnSpcReduction="20000"/>
            </a:bodyPr>
            <a:lstStyle>
              <a:lvl1pPr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1pPr>
              <a:lvl2pPr indent="228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2pPr>
              <a:lvl3pPr indent="457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3pPr>
              <a:lvl4pPr indent="685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4pPr>
              <a:lvl5pPr indent="9144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5pPr>
              <a:lvl6pPr indent="11430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6pPr>
              <a:lvl7pPr indent="1371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7pPr>
              <a:lvl8pPr indent="1600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8pPr>
              <a:lvl9pPr indent="1828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>
                <a:defRPr sz="1800"/>
              </a:pPr>
              <a:r>
                <a:rPr lang="en-US" sz="3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ZipShoppe</a:t>
              </a:r>
              <a:endPara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2961956" y="6596321"/>
            <a:ext cx="3286444" cy="560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/>
          <p:cNvSpPr txBox="1"/>
          <p:nvPr/>
        </p:nvSpPr>
        <p:spPr>
          <a:xfrm>
            <a:off x="3671800" y="6748480"/>
            <a:ext cx="1814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Hold / Credit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48620" y="8276492"/>
            <a:ext cx="2529425" cy="678689"/>
            <a:chOff x="8776188" y="5526974"/>
            <a:chExt cx="7358063" cy="2147332"/>
          </a:xfrm>
        </p:grpSpPr>
        <p:pic>
          <p:nvPicPr>
            <p:cNvPr id="24" name="Picture 23" descr="https://blog.fi-xifi.eu/wp-content/uploads/2013/11/server-cloud-slice-icon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3319" y="5526974"/>
              <a:ext cx="2057401" cy="132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Shape 37"/>
            <p:cNvSpPr txBox="1">
              <a:spLocks/>
            </p:cNvSpPr>
            <p:nvPr/>
          </p:nvSpPr>
          <p:spPr>
            <a:xfrm>
              <a:off x="8776188" y="6248400"/>
              <a:ext cx="7358063" cy="14259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normAutofit fontScale="92500" lnSpcReduction="20000"/>
            </a:bodyPr>
            <a:lstStyle>
              <a:lvl1pPr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1pPr>
              <a:lvl2pPr indent="228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2pPr>
              <a:lvl3pPr indent="457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3pPr>
              <a:lvl4pPr indent="685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4pPr>
              <a:lvl5pPr indent="9144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5pPr>
              <a:lvl6pPr indent="11430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6pPr>
              <a:lvl7pPr indent="1371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7pPr>
              <a:lvl8pPr indent="1600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8pPr>
              <a:lvl9pPr indent="1828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>
                <a:defRPr sz="1800"/>
              </a:pPr>
              <a:r>
                <a:rPr lang="en-US" sz="3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ZipShoppe</a:t>
              </a:r>
              <a:endPara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82006" y="7497277"/>
            <a:ext cx="1547812" cy="1427407"/>
            <a:chOff x="7010400" y="3352800"/>
            <a:chExt cx="1547812" cy="1427407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29" y="3352800"/>
              <a:ext cx="547222" cy="100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7010400" y="4400616"/>
              <a:ext cx="1547812" cy="37959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Shopper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7998005"/>
            <a:ext cx="1288250" cy="85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/>
          <p:cNvCxnSpPr>
            <a:stCxn id="25" idx="3"/>
            <a:endCxn id="28" idx="1"/>
          </p:cNvCxnSpPr>
          <p:nvPr/>
        </p:nvCxnSpPr>
        <p:spPr>
          <a:xfrm>
            <a:off x="3678045" y="8729844"/>
            <a:ext cx="2603961" cy="504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TextBox 32"/>
          <p:cNvSpPr txBox="1"/>
          <p:nvPr/>
        </p:nvSpPr>
        <p:spPr>
          <a:xfrm>
            <a:off x="3206239" y="8911950"/>
            <a:ext cx="342241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Digitized Store Gift Card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93044" y="10114696"/>
            <a:ext cx="2529425" cy="678689"/>
            <a:chOff x="8776188" y="5526974"/>
            <a:chExt cx="7358063" cy="2147332"/>
          </a:xfrm>
        </p:grpSpPr>
        <p:pic>
          <p:nvPicPr>
            <p:cNvPr id="35" name="Picture 34" descr="https://blog.fi-xifi.eu/wp-content/uploads/2013/11/server-cloud-slice-icon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3319" y="5526974"/>
              <a:ext cx="2057401" cy="132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Shape 37"/>
            <p:cNvSpPr txBox="1">
              <a:spLocks/>
            </p:cNvSpPr>
            <p:nvPr/>
          </p:nvSpPr>
          <p:spPr>
            <a:xfrm>
              <a:off x="8776188" y="6248400"/>
              <a:ext cx="7358063" cy="14259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normAutofit fontScale="92500" lnSpcReduction="20000"/>
            </a:bodyPr>
            <a:lstStyle>
              <a:lvl1pPr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1pPr>
              <a:lvl2pPr indent="228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2pPr>
              <a:lvl3pPr indent="457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3pPr>
              <a:lvl4pPr indent="685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4pPr>
              <a:lvl5pPr indent="9144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5pPr>
              <a:lvl6pPr indent="11430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6pPr>
              <a:lvl7pPr indent="1371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7pPr>
              <a:lvl8pPr indent="1600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8pPr>
              <a:lvl9pPr indent="1828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>
                <a:defRPr sz="1800"/>
              </a:pPr>
              <a:r>
                <a:rPr lang="en-US" sz="3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ZipShoppe</a:t>
              </a:r>
              <a:endPara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26430" y="9335481"/>
            <a:ext cx="1547812" cy="1427407"/>
            <a:chOff x="7010400" y="3352800"/>
            <a:chExt cx="1547812" cy="1427407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29" y="3352800"/>
              <a:ext cx="547222" cy="100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010400" y="4400616"/>
              <a:ext cx="1547812" cy="37959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Shopper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cxnSp>
        <p:nvCxnSpPr>
          <p:cNvPr id="41" name="Straight Arrow Connector 40"/>
          <p:cNvCxnSpPr>
            <a:stCxn id="36" idx="3"/>
            <a:endCxn id="39" idx="1"/>
          </p:cNvCxnSpPr>
          <p:nvPr/>
        </p:nvCxnSpPr>
        <p:spPr>
          <a:xfrm>
            <a:off x="3822469" y="10568048"/>
            <a:ext cx="2603961" cy="504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TextBox 41"/>
          <p:cNvSpPr txBox="1"/>
          <p:nvPr/>
        </p:nvSpPr>
        <p:spPr>
          <a:xfrm>
            <a:off x="4104074" y="10750154"/>
            <a:ext cx="191558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400" dirty="0">
                <a:solidFill>
                  <a:srgbClr val="000000"/>
                </a:solidFill>
              </a:rPr>
              <a:t>Transfer P2P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496857" y="11412785"/>
            <a:ext cx="1547812" cy="1427407"/>
            <a:chOff x="7010400" y="3352800"/>
            <a:chExt cx="1547812" cy="1427407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29" y="3352800"/>
              <a:ext cx="547222" cy="100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>
              <a:off x="7010400" y="4400616"/>
              <a:ext cx="1547812" cy="37959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Shopper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cxnSp>
        <p:nvCxnSpPr>
          <p:cNvPr id="50" name="Straight Arrow Connector 49"/>
          <p:cNvCxnSpPr>
            <a:stCxn id="61" idx="3"/>
            <a:endCxn id="48" idx="1"/>
          </p:cNvCxnSpPr>
          <p:nvPr/>
        </p:nvCxnSpPr>
        <p:spPr>
          <a:xfrm>
            <a:off x="3186932" y="12641113"/>
            <a:ext cx="3309925" cy="928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/>
          <p:cNvSpPr txBox="1"/>
          <p:nvPr/>
        </p:nvSpPr>
        <p:spPr>
          <a:xfrm>
            <a:off x="3581400" y="12827458"/>
            <a:ext cx="239809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Cash on delivery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928580" y="11878010"/>
            <a:ext cx="1258352" cy="952898"/>
            <a:chOff x="762000" y="1905000"/>
            <a:chExt cx="1258352" cy="952898"/>
          </a:xfrm>
        </p:grpSpPr>
        <p:pic>
          <p:nvPicPr>
            <p:cNvPr id="60" name="Picture 6" descr="http://dev.iosue.co/wp-content/uploads/2013/07/iosue_icon_Shopper-Research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49"/>
            <a:stretch/>
          </p:blipFill>
          <p:spPr bwMode="auto">
            <a:xfrm>
              <a:off x="1008753" y="1905000"/>
              <a:ext cx="792446" cy="558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ectangle 60"/>
            <p:cNvSpPr/>
            <p:nvPr/>
          </p:nvSpPr>
          <p:spPr>
            <a:xfrm>
              <a:off x="762000" y="2478307"/>
              <a:ext cx="1258352" cy="37959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Buyer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388" y="9865450"/>
            <a:ext cx="1457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Straight Connector 63"/>
          <p:cNvCxnSpPr/>
          <p:nvPr/>
        </p:nvCxnSpPr>
        <p:spPr>
          <a:xfrm>
            <a:off x="2438400" y="5410200"/>
            <a:ext cx="982980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Connector 64"/>
          <p:cNvCxnSpPr/>
          <p:nvPr/>
        </p:nvCxnSpPr>
        <p:spPr>
          <a:xfrm>
            <a:off x="2529808" y="7497277"/>
            <a:ext cx="982980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Connector 65"/>
          <p:cNvCxnSpPr/>
          <p:nvPr/>
        </p:nvCxnSpPr>
        <p:spPr>
          <a:xfrm>
            <a:off x="2590800" y="9436628"/>
            <a:ext cx="982980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/>
          <p:cNvCxnSpPr/>
          <p:nvPr/>
        </p:nvCxnSpPr>
        <p:spPr>
          <a:xfrm>
            <a:off x="2419913" y="11395200"/>
            <a:ext cx="982980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" name="TextBox 67"/>
          <p:cNvSpPr txBox="1"/>
          <p:nvPr/>
        </p:nvSpPr>
        <p:spPr>
          <a:xfrm>
            <a:off x="10682427" y="4838953"/>
            <a:ext cx="136896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Money In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610309" y="6948249"/>
            <a:ext cx="136896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Money In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670868" y="8881142"/>
            <a:ext cx="160781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Money Out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717144" y="10886157"/>
            <a:ext cx="160781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Money Out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0301825" y="3770875"/>
            <a:ext cx="0" cy="906931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521255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http://thumb15.shutterstock.com/photos/thumb_large/457741/457741,1251961923,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 r="50000" b="37597"/>
          <a:stretch/>
        </p:blipFill>
        <p:spPr bwMode="auto">
          <a:xfrm>
            <a:off x="6139788" y="7036714"/>
            <a:ext cx="795337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thumb15.shutterstock.com/photos/thumb_large/457741/457741,1251961923,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0" t="15843" r="15587" b="35477"/>
          <a:stretch/>
        </p:blipFill>
        <p:spPr bwMode="auto">
          <a:xfrm>
            <a:off x="6863101" y="7055575"/>
            <a:ext cx="623601" cy="6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thumb15.shutterstock.com/photos/thumb_large/457741/457741,1251961923,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 r="50000" b="37597"/>
          <a:stretch/>
        </p:blipFill>
        <p:spPr bwMode="auto">
          <a:xfrm>
            <a:off x="3428170" y="7012902"/>
            <a:ext cx="795337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thumb15.shutterstock.com/photos/thumb_large/457741/457741,1251961923,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0" t="15843" r="15587" b="35477"/>
          <a:stretch/>
        </p:blipFill>
        <p:spPr bwMode="auto">
          <a:xfrm>
            <a:off x="2828015" y="7086600"/>
            <a:ext cx="623601" cy="6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thumb15.shutterstock.com/photos/thumb_large/457741/457741,1251961923,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0" t="15843" r="15587" b="35477"/>
          <a:stretch/>
        </p:blipFill>
        <p:spPr bwMode="auto">
          <a:xfrm>
            <a:off x="3086207" y="4763977"/>
            <a:ext cx="623601" cy="6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umb15.shutterstock.com/photos/thumb_large/457741/457741,1251961923,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 r="50000" b="37597"/>
          <a:stretch/>
        </p:blipFill>
        <p:spPr bwMode="auto">
          <a:xfrm>
            <a:off x="6239454" y="4695825"/>
            <a:ext cx="795337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Flow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0" y="3238500"/>
            <a:ext cx="8216900" cy="92075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Registration ‘X’ number of points are awarded</a:t>
            </a:r>
          </a:p>
          <a:p>
            <a:r>
              <a:rPr lang="en-US" dirty="0" smtClean="0"/>
              <a:t>Every Shopping request Buyer pays Shopper by points</a:t>
            </a:r>
          </a:p>
          <a:p>
            <a:r>
              <a:rPr lang="en-US" dirty="0" smtClean="0"/>
              <a:t>Shopper earns points on every delivery </a:t>
            </a:r>
          </a:p>
          <a:p>
            <a:r>
              <a:rPr lang="en-US" dirty="0" smtClean="0"/>
              <a:t> Buyer can buys points using his credit card or PayPal Account</a:t>
            </a:r>
          </a:p>
          <a:p>
            <a:r>
              <a:rPr lang="en-US" dirty="0" smtClean="0"/>
              <a:t>Shopper can redeem point to bank account or PayPal account or as store credit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53286" y="3770875"/>
            <a:ext cx="1258352" cy="952898"/>
            <a:chOff x="762000" y="1905000"/>
            <a:chExt cx="1258352" cy="952898"/>
          </a:xfrm>
        </p:grpSpPr>
        <p:pic>
          <p:nvPicPr>
            <p:cNvPr id="5" name="Picture 6" descr="http://dev.iosue.co/wp-content/uploads/2013/07/iosue_icon_Shopper-Research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49"/>
            <a:stretch/>
          </p:blipFill>
          <p:spPr bwMode="auto">
            <a:xfrm>
              <a:off x="1008753" y="1905000"/>
              <a:ext cx="792446" cy="558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62000" y="2478307"/>
              <a:ext cx="1258352" cy="37959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Buyer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63217" y="3336570"/>
            <a:ext cx="1547812" cy="1427407"/>
            <a:chOff x="7010400" y="3352800"/>
            <a:chExt cx="1547812" cy="142740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29" y="3352800"/>
              <a:ext cx="547222" cy="100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010400" y="4400616"/>
              <a:ext cx="1547812" cy="37959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Shopper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9220200" y="3336570"/>
            <a:ext cx="0" cy="876300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/>
          <p:cNvCxnSpPr/>
          <p:nvPr/>
        </p:nvCxnSpPr>
        <p:spPr>
          <a:xfrm>
            <a:off x="2438400" y="5410200"/>
            <a:ext cx="982980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/>
          <p:cNvSpPr txBox="1"/>
          <p:nvPr/>
        </p:nvSpPr>
        <p:spPr>
          <a:xfrm>
            <a:off x="10208108" y="4068618"/>
            <a:ext cx="205184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Shopping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67200" y="4050274"/>
            <a:ext cx="1371600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8" name="Group 17"/>
          <p:cNvGrpSpPr/>
          <p:nvPr/>
        </p:nvGrpSpPr>
        <p:grpSpPr>
          <a:xfrm>
            <a:off x="2737425" y="6019800"/>
            <a:ext cx="1258352" cy="952898"/>
            <a:chOff x="762000" y="1905000"/>
            <a:chExt cx="1258352" cy="952898"/>
          </a:xfrm>
        </p:grpSpPr>
        <p:pic>
          <p:nvPicPr>
            <p:cNvPr id="19" name="Picture 6" descr="http://dev.iosue.co/wp-content/uploads/2013/07/iosue_icon_Shopper-Research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49"/>
            <a:stretch/>
          </p:blipFill>
          <p:spPr bwMode="auto">
            <a:xfrm>
              <a:off x="1008753" y="1905000"/>
              <a:ext cx="792446" cy="558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62000" y="2478307"/>
              <a:ext cx="1258352" cy="37959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Buyer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37162" y="5585495"/>
            <a:ext cx="1547812" cy="1427407"/>
            <a:chOff x="7010400" y="3352800"/>
            <a:chExt cx="1547812" cy="1427407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29" y="3352800"/>
              <a:ext cx="547222" cy="100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010400" y="4400616"/>
              <a:ext cx="1547812" cy="37959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Shopper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983131" y="6166516"/>
            <a:ext cx="300082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Point Transfer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495800" y="6299199"/>
            <a:ext cx="1367417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/>
          <p:cNvCxnSpPr/>
          <p:nvPr/>
        </p:nvCxnSpPr>
        <p:spPr>
          <a:xfrm>
            <a:off x="2653286" y="7718070"/>
            <a:ext cx="982980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26" name="Picture 2" descr="http://wcdn1.dataknet.com/static/resources/icons/set43/f20335d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85" y="82296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6291419" y="8495902"/>
            <a:ext cx="1258352" cy="952898"/>
            <a:chOff x="762000" y="1905000"/>
            <a:chExt cx="1258352" cy="952898"/>
          </a:xfrm>
        </p:grpSpPr>
        <p:pic>
          <p:nvPicPr>
            <p:cNvPr id="36" name="Picture 6" descr="http://dev.iosue.co/wp-content/uploads/2013/07/iosue_icon_Shopper-Research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49"/>
            <a:stretch/>
          </p:blipFill>
          <p:spPr bwMode="auto">
            <a:xfrm>
              <a:off x="1008753" y="1905000"/>
              <a:ext cx="792446" cy="558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62000" y="2478307"/>
              <a:ext cx="1258352" cy="37959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Buyer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38" name="Picture 4" descr="http://thumb15.shutterstock.com/photos/thumb_large/457741/457741,1251961923,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 r="50000" b="37597"/>
          <a:stretch/>
        </p:blipFill>
        <p:spPr bwMode="auto">
          <a:xfrm>
            <a:off x="6587344" y="9492332"/>
            <a:ext cx="795337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634871" y="10222715"/>
            <a:ext cx="982980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>
            <a:off x="2701885" y="10439400"/>
            <a:ext cx="1547812" cy="1427407"/>
            <a:chOff x="7010400" y="3352800"/>
            <a:chExt cx="1547812" cy="1427407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029" y="3352800"/>
              <a:ext cx="547222" cy="100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7010400" y="4400616"/>
              <a:ext cx="1547812" cy="37959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Shopper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43" name="Picture 4" descr="http://thumb15.shutterstock.com/photos/thumb_large/457741/457741,1251961923,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0" t="15843" r="15587" b="35477"/>
          <a:stretch/>
        </p:blipFill>
        <p:spPr bwMode="auto">
          <a:xfrm>
            <a:off x="2956174" y="11866807"/>
            <a:ext cx="623601" cy="6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cdn1.dataknet.com/static/resources/icons/set43/f20335d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56" y="1045781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>
            <a:off x="4469492" y="11191557"/>
            <a:ext cx="1769962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TextBox 48"/>
          <p:cNvSpPr txBox="1"/>
          <p:nvPr/>
        </p:nvSpPr>
        <p:spPr>
          <a:xfrm>
            <a:off x="10444796" y="8430747"/>
            <a:ext cx="207749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Point Buy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152015" y="10863262"/>
            <a:ext cx="302647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Point Redeem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030" name="Picture 6" descr="https://cdn3.iconfinder.com/data/icons/law-and-justice-icons/512/Money_Bag-12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88" y="8430747"/>
            <a:ext cx="843386" cy="8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 flipH="1" flipV="1">
            <a:off x="4223507" y="8839200"/>
            <a:ext cx="1639710" cy="1324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4" name="Picture 6" descr="https://cdn3.iconfinder.com/data/icons/law-and-justice-icons/512/Money_Bag-12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96" y="10769863"/>
            <a:ext cx="843386" cy="8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16767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Tying it all together</a:t>
            </a:r>
            <a:endParaRPr lang="en-US" sz="8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461480" y="9619616"/>
            <a:ext cx="2125540" cy="1636285"/>
            <a:chOff x="3039207" y="7694735"/>
            <a:chExt cx="3629025" cy="2387677"/>
          </a:xfrm>
        </p:grpSpPr>
        <p:pic>
          <p:nvPicPr>
            <p:cNvPr id="1038" name="Picture 14" descr="https://encrypted-tbn1.gstatic.com/images?q=tbn:ANd9GcSVwEie0W34lo5RrLJQR2DIy3gXyxfQGPYh9p17y8BisXooZvf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107" y="7939287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207" y="7694735"/>
              <a:ext cx="1485900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8776188" y="6732245"/>
            <a:ext cx="7358063" cy="1725955"/>
            <a:chOff x="8776188" y="5948351"/>
            <a:chExt cx="7358063" cy="1725955"/>
          </a:xfrm>
        </p:grpSpPr>
        <p:pic>
          <p:nvPicPr>
            <p:cNvPr id="1034" name="Picture 10" descr="https://blog.fi-xifi.eu/wp-content/uploads/2013/11/server-cloud-slice-icon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3318" y="5948351"/>
              <a:ext cx="2057400" cy="132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Shape 37"/>
            <p:cNvSpPr txBox="1">
              <a:spLocks/>
            </p:cNvSpPr>
            <p:nvPr/>
          </p:nvSpPr>
          <p:spPr>
            <a:xfrm>
              <a:off x="8776188" y="6248400"/>
              <a:ext cx="7358063" cy="14259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normAutofit/>
            </a:bodyPr>
            <a:lstStyle>
              <a:lvl1pPr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1pPr>
              <a:lvl2pPr indent="228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2pPr>
              <a:lvl3pPr indent="457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3pPr>
              <a:lvl4pPr indent="685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4pPr>
              <a:lvl5pPr indent="9144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5pPr>
              <a:lvl6pPr indent="11430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6pPr>
              <a:lvl7pPr indent="13716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7pPr>
              <a:lvl8pPr indent="16002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8pPr>
              <a:lvl9pPr indent="1828800" algn="ctr" defTabSz="825500">
                <a:defRPr sz="11200"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>
                <a:defRPr sz="1800"/>
              </a:pPr>
              <a:r>
                <a:rPr lang="en-US" sz="6000" dirty="0" err="1" smtClean="0"/>
                <a:t>ZipShoppe</a:t>
              </a:r>
              <a:endParaRPr lang="en-US" sz="6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398977" y="9923866"/>
            <a:ext cx="1540668" cy="1332035"/>
            <a:chOff x="9297865" y="7694735"/>
            <a:chExt cx="2606003" cy="23241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7865" y="7694735"/>
              <a:ext cx="1485900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http://words.mixedbredie.net/wp-content/uploads/2011/12/grocery_list_icon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8468" y="8359868"/>
              <a:ext cx="1295400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4700616" y="9752146"/>
            <a:ext cx="1644711" cy="1503755"/>
            <a:chOff x="14630400" y="7785222"/>
            <a:chExt cx="2546472" cy="2324100"/>
          </a:xfrm>
        </p:grpSpPr>
        <p:pic>
          <p:nvPicPr>
            <p:cNvPr id="1036" name="Picture 12" descr="https://lh5.ggpht.com/HF77Jma0oh-hCdmTRlIT2rC2NtJUyQZiIia-mHRILNWg97G6PB1680GT0R48X56yNw=w30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6300" y="8446127"/>
              <a:ext cx="1060572" cy="1060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0400" y="7785222"/>
              <a:ext cx="1485900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43" name="Picture 19" descr="http://www.compwize.com.au/wp-content/uploads/2012/03/pos-icon-300x26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600" y="8572500"/>
            <a:ext cx="2857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905866" y="3950677"/>
            <a:ext cx="2323734" cy="240323"/>
          </a:xfrm>
          <a:prstGeom prst="rightArrow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7532" y="4299590"/>
            <a:ext cx="211917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1600" dirty="0">
                <a:solidFill>
                  <a:srgbClr val="000000"/>
                </a:solidFill>
              </a:rPr>
              <a:t>Creates Shopping List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1528181" y="3950676"/>
            <a:ext cx="2323734" cy="240323"/>
          </a:xfrm>
          <a:prstGeom prst="rightArrow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82524" y="4299589"/>
            <a:ext cx="225382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Publishes shopping List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638800" y="10428676"/>
            <a:ext cx="2323734" cy="240323"/>
          </a:xfrm>
          <a:prstGeom prst="rightArrow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11547565" y="10504023"/>
            <a:ext cx="2323734" cy="240323"/>
          </a:xfrm>
          <a:prstGeom prst="rightArrow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3466" y="10744346"/>
            <a:ext cx="299441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Shopper announces availability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72350" y="10863518"/>
            <a:ext cx="287418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Shopper updates Items picked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16825027" y="10050859"/>
            <a:ext cx="2323734" cy="240323"/>
          </a:xfrm>
          <a:prstGeom prst="rightArrow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281653" y="10441107"/>
            <a:ext cx="199573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Shopper Pays  By </a:t>
            </a:r>
          </a:p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reloadable Gift Card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43" name="Right Arrow 42"/>
          <p:cNvSpPr/>
          <p:nvPr/>
        </p:nvSpPr>
        <p:spPr>
          <a:xfrm rot="16200000">
            <a:off x="19052117" y="7444741"/>
            <a:ext cx="1494552" cy="240325"/>
          </a:xfrm>
          <a:prstGeom prst="rightArrow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919556" y="7183473"/>
            <a:ext cx="159498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Shopper deliver </a:t>
            </a:r>
          </a:p>
          <a:p>
            <a:pPr rtl="0" latinLnBrk="1" hangingPunct="0"/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Goods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9400" y="4970996"/>
            <a:ext cx="1332845" cy="37959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Buyer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61480" y="11357552"/>
            <a:ext cx="2081212" cy="37959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Shopper at Shop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480182" y="11383010"/>
            <a:ext cx="3047999" cy="65659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Shopper picking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Items from Buyer Shopping List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125139" y="11383010"/>
            <a:ext cx="3159552" cy="65659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Shopper  receives Payment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FFFFFF"/>
                </a:solidFill>
              </a:rPr>
              <a:t>As </a:t>
            </a:r>
            <a:r>
              <a:rPr lang="en-US" sz="1800" dirty="0" err="1" smtClean="0">
                <a:solidFill>
                  <a:srgbClr val="FFFFFF"/>
                </a:solidFill>
              </a:rPr>
              <a:t>Giftcard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277392" y="11241725"/>
            <a:ext cx="3159552" cy="37959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Checkout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9143369" y="6021209"/>
            <a:ext cx="2268831" cy="37959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Buyer at Home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80480" y="7001950"/>
            <a:ext cx="2081212" cy="2018665"/>
            <a:chOff x="2080480" y="7001950"/>
            <a:chExt cx="2081212" cy="2018665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431" y="7001950"/>
              <a:ext cx="870300" cy="159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Rectangle 51"/>
            <p:cNvSpPr/>
            <p:nvPr/>
          </p:nvSpPr>
          <p:spPr>
            <a:xfrm>
              <a:off x="2080480" y="8641024"/>
              <a:ext cx="2081212" cy="37959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Shopper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8480182" y="4703632"/>
            <a:ext cx="2712356" cy="65659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1800" dirty="0" smtClean="0">
                <a:solidFill>
                  <a:schemeClr val="bg1"/>
                </a:solidFill>
              </a:rPr>
              <a:t>Buyer chooses Delivery  place  and Time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398771" y="4945211"/>
            <a:ext cx="2173847" cy="37959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1800" dirty="0" smtClean="0">
                <a:solidFill>
                  <a:schemeClr val="bg1"/>
                </a:solidFill>
              </a:rPr>
              <a:t>Buyer Pays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 rot="2425566">
            <a:off x="13370333" y="9054938"/>
            <a:ext cx="1648014" cy="214115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9" name="TextBox 58"/>
          <p:cNvSpPr txBox="1"/>
          <p:nvPr/>
        </p:nvSpPr>
        <p:spPr>
          <a:xfrm rot="19043498">
            <a:off x="7701632" y="8620787"/>
            <a:ext cx="344056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Zip Shoppe Matches buyer and </a:t>
            </a:r>
          </a:p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shopper based on delivery location </a:t>
            </a:r>
          </a:p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and shopping list 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0" name="Right Arrow 59"/>
          <p:cNvSpPr/>
          <p:nvPr/>
        </p:nvSpPr>
        <p:spPr>
          <a:xfrm rot="8181523">
            <a:off x="9620141" y="9002543"/>
            <a:ext cx="1706117" cy="32127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1" name="TextBox 60"/>
          <p:cNvSpPr txBox="1"/>
          <p:nvPr/>
        </p:nvSpPr>
        <p:spPr>
          <a:xfrm rot="2420944">
            <a:off x="12572370" y="9135055"/>
            <a:ext cx="212824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Zip Shoppe based on Items picked  </a:t>
            </a:r>
          </a:p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generates payments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2" name="Right Arrow 61"/>
          <p:cNvSpPr/>
          <p:nvPr/>
        </p:nvSpPr>
        <p:spPr>
          <a:xfrm rot="764935">
            <a:off x="14880404" y="8223534"/>
            <a:ext cx="3889245" cy="31732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3" name="TextBox 62"/>
          <p:cNvSpPr txBox="1"/>
          <p:nvPr/>
        </p:nvSpPr>
        <p:spPr>
          <a:xfrm rot="683364">
            <a:off x="15240000" y="8729816"/>
            <a:ext cx="354904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Zip Shoppe send direction </a:t>
            </a:r>
          </a:p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 from shop to Buyers delivery address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4" name="Right Arrow 63"/>
          <p:cNvSpPr/>
          <p:nvPr/>
        </p:nvSpPr>
        <p:spPr>
          <a:xfrm rot="19201612">
            <a:off x="13081816" y="6041304"/>
            <a:ext cx="1703885" cy="35482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5" name="TextBox 64"/>
          <p:cNvSpPr txBox="1"/>
          <p:nvPr/>
        </p:nvSpPr>
        <p:spPr>
          <a:xfrm rot="19633652">
            <a:off x="11484978" y="5554494"/>
            <a:ext cx="301365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Zip Shoppe put hold on </a:t>
            </a:r>
          </a:p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Credit Card  remits if shopper</a:t>
            </a:r>
          </a:p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 collects goods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6" name="Right Arrow 65"/>
          <p:cNvSpPr/>
          <p:nvPr/>
        </p:nvSpPr>
        <p:spPr>
          <a:xfrm rot="10546942">
            <a:off x="4348210" y="8021207"/>
            <a:ext cx="4220547" cy="24032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7" name="Right Arrow 66"/>
          <p:cNvSpPr/>
          <p:nvPr/>
        </p:nvSpPr>
        <p:spPr>
          <a:xfrm rot="11903968">
            <a:off x="5428811" y="6172239"/>
            <a:ext cx="3277448" cy="320659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0" name="TextBox 69"/>
          <p:cNvSpPr txBox="1"/>
          <p:nvPr/>
        </p:nvSpPr>
        <p:spPr>
          <a:xfrm rot="21359416">
            <a:off x="5114192" y="7604101"/>
            <a:ext cx="248465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Zip Shoppe awards point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71" name="TextBox 70"/>
          <p:cNvSpPr txBox="1"/>
          <p:nvPr/>
        </p:nvSpPr>
        <p:spPr>
          <a:xfrm rot="973976">
            <a:off x="6171427" y="5864055"/>
            <a:ext cx="248465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Zip Shoppe deducts point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72" name="Right Arrow 71"/>
          <p:cNvSpPr/>
          <p:nvPr/>
        </p:nvSpPr>
        <p:spPr>
          <a:xfrm rot="20361692">
            <a:off x="15477375" y="6392300"/>
            <a:ext cx="3701004" cy="272987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3" name="TextBox 72"/>
          <p:cNvSpPr txBox="1"/>
          <p:nvPr/>
        </p:nvSpPr>
        <p:spPr>
          <a:xfrm rot="20423059">
            <a:off x="15655223" y="6145071"/>
            <a:ext cx="288700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Stores Buyer rating of shopper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68" name="Picture 6" descr="http://dev.iosue.co/wp-content/uploads/2013/07/iosue_icon_Shopper-Research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9"/>
          <a:stretch/>
        </p:blipFill>
        <p:spPr bwMode="auto">
          <a:xfrm>
            <a:off x="3657261" y="3389434"/>
            <a:ext cx="1653135" cy="11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http://dev.iosue.co/wp-content/uploads/2013/07/iosue_icon_Shopper-Research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9"/>
          <a:stretch/>
        </p:blipFill>
        <p:spPr bwMode="auto">
          <a:xfrm>
            <a:off x="9011641" y="3207726"/>
            <a:ext cx="1653135" cy="11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http://dev.iosue.co/wp-content/uploads/2013/07/iosue_icon_Shopper-Research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9"/>
          <a:stretch/>
        </p:blipFill>
        <p:spPr bwMode="auto">
          <a:xfrm>
            <a:off x="19278600" y="4511943"/>
            <a:ext cx="1653135" cy="11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http://dev.iosue.co/wp-content/uploads/2013/07/iosue_icon_Shopper-Research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9"/>
          <a:stretch/>
        </p:blipFill>
        <p:spPr bwMode="auto">
          <a:xfrm>
            <a:off x="14398771" y="3219449"/>
            <a:ext cx="1653135" cy="11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6527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 dirty="0" smtClean="0">
            <a:ln>
              <a:noFill/>
            </a:ln>
            <a:solidFill>
              <a:schemeClr val="tx1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4878</TotalTime>
  <Words>572</Words>
  <Application>Microsoft Office PowerPoint</Application>
  <PresentationFormat>Custom</PresentationFormat>
  <Paragraphs>180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White</vt:lpstr>
      <vt:lpstr>ZipShoppe</vt:lpstr>
      <vt:lpstr>Leveraging Trusted Network for Shopping Needs</vt:lpstr>
      <vt:lpstr>High Level Flow</vt:lpstr>
      <vt:lpstr>Buyer’s Shopping Flow</vt:lpstr>
      <vt:lpstr>Buyer Shopper Mapping Flow</vt:lpstr>
      <vt:lpstr>Shopper’s Shopping Flow</vt:lpstr>
      <vt:lpstr>Shopping Payment Flow</vt:lpstr>
      <vt:lpstr>Point Flow</vt:lpstr>
      <vt:lpstr>Tying it all together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ZipShoppe</dc:title>
  <dc:creator>Udayan Sahu</dc:creator>
  <cp:lastModifiedBy>Udayan Sahu</cp:lastModifiedBy>
  <cp:revision>100</cp:revision>
  <dcterms:modified xsi:type="dcterms:W3CDTF">2014-10-16T18:54:33Z</dcterms:modified>
</cp:coreProperties>
</file>